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320" r:id="rId3"/>
    <p:sldId id="355" r:id="rId4"/>
    <p:sldId id="342" r:id="rId5"/>
    <p:sldId id="329" r:id="rId6"/>
    <p:sldId id="359" r:id="rId7"/>
    <p:sldId id="356" r:id="rId8"/>
    <p:sldId id="328" r:id="rId9"/>
    <p:sldId id="357" r:id="rId10"/>
    <p:sldId id="358" r:id="rId11"/>
    <p:sldId id="360" r:id="rId12"/>
    <p:sldId id="331" r:id="rId13"/>
    <p:sldId id="361" r:id="rId14"/>
    <p:sldId id="340" r:id="rId15"/>
    <p:sldId id="306" r:id="rId16"/>
    <p:sldId id="354" r:id="rId17"/>
  </p:sldIdLst>
  <p:sldSz cx="6858000" cy="9144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BDBD"/>
    <a:srgbClr val="2E827E"/>
    <a:srgbClr val="41B9B3"/>
    <a:srgbClr val="FFFF99"/>
    <a:srgbClr val="F39C1B"/>
    <a:srgbClr val="000000"/>
    <a:srgbClr val="5DD11D"/>
    <a:srgbClr val="99EB6B"/>
    <a:srgbClr val="C2E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52" d="100"/>
          <a:sy n="52" d="100"/>
        </p:scale>
        <p:origin x="231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21E76-0849-4858-8828-4A82B9EC3D17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960B2-A3B1-4B6C-81D1-69C92A74E7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5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60B2-A3B1-4B6C-81D1-69C92A74E79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5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60B2-A3B1-4B6C-81D1-69C92A74E79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3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60B2-A3B1-4B6C-81D1-69C92A74E79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8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60B2-A3B1-4B6C-81D1-69C92A74E79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4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56E05-4498-46A1-9958-195F242DCF1D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C1E7C-2665-4088-8FF9-FFE834580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hyperlink" Target="http://www.google.com/url?q=http://k618.ru/&amp;sa=D&amp;sntz=1&amp;usg=AFQjCNEda-8rAyztmIXz8hdeF9m4Lp-euQ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1" y="335356"/>
            <a:ext cx="1169563" cy="1503026"/>
          </a:xfrm>
          <a:prstGeom prst="rect">
            <a:avLst/>
          </a:prstGeom>
          <a:noFill/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643205" y="321074"/>
            <a:ext cx="3619500" cy="96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i="1" kern="10" dirty="0" smtClean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BDBD"/>
                </a:solidFill>
                <a:latin typeface="Constantia" panose="02030602050306030303" pitchFamily="18" charset="0"/>
              </a:rPr>
              <a:t>Росток</a:t>
            </a:r>
            <a:endParaRPr lang="ru-RU" sz="3600" b="1" i="1" kern="10" dirty="0">
              <a:ln w="28575">
                <a:solidFill>
                  <a:srgbClr val="0070C0"/>
                </a:solidFill>
                <a:prstDash val="solid"/>
              </a:ln>
              <a:solidFill>
                <a:srgbClr val="FFBDBD"/>
              </a:solidFill>
              <a:latin typeface="Constantia" panose="02030602050306030303" pitchFamily="18" charset="0"/>
            </a:endParaRPr>
          </a:p>
        </p:txBody>
      </p:sp>
      <p:pic>
        <p:nvPicPr>
          <p:cNvPr id="2055" name="Рисунок 20" descr="Рисунок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4" y="93934"/>
            <a:ext cx="1985870" cy="1985870"/>
          </a:xfrm>
          <a:prstGeom prst="rect">
            <a:avLst/>
          </a:prstGeom>
          <a:noFill/>
        </p:spPr>
      </p:pic>
      <p:sp>
        <p:nvSpPr>
          <p:cNvPr id="2050" name="Поле 9"/>
          <p:cNvSpPr txBox="1">
            <a:spLocks/>
          </p:cNvSpPr>
          <p:nvPr/>
        </p:nvSpPr>
        <p:spPr bwMode="auto">
          <a:xfrm>
            <a:off x="351629" y="2697474"/>
            <a:ext cx="1800200" cy="39243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BDB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астим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 w="28575">
                  <a:solidFill>
                    <a:srgbClr val="0070C0"/>
                  </a:solidFill>
                </a:ln>
                <a:solidFill>
                  <a:srgbClr val="FFBDBD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даренных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BDB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</a:t>
            </a:r>
            <a:r>
              <a:rPr kumimoji="0" lang="ru-RU" sz="1400" i="1" u="none" strike="noStrike" normalizeH="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образительных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 w="28575">
                  <a:solidFill>
                    <a:srgbClr val="0070C0"/>
                  </a:solidFill>
                </a:ln>
                <a:solidFill>
                  <a:srgbClr val="FFBDBD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Т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рудолюбивых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BDB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чаровательных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 w="28575">
                  <a:solidFill>
                    <a:srgbClr val="0070C0"/>
                  </a:solidFill>
                </a:ln>
                <a:solidFill>
                  <a:srgbClr val="FFBDBD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</a:t>
            </a:r>
            <a:r>
              <a:rPr kumimoji="0" lang="ru-RU" sz="1400" i="1" u="none" strike="noStrike" normalizeH="0" baseline="0" dirty="0" smtClean="0">
                <a:ln w="0"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епышей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056262" y="1539372"/>
            <a:ext cx="47933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 - познавательная газета о жизни, событиях, буднях и праздниках детского сада.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Апрель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2023.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6534" y="2017894"/>
            <a:ext cx="49828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>
                  <a:solidFill>
                    <a:srgbClr val="0070C0"/>
                  </a:solidFill>
                </a:ln>
                <a:solidFill>
                  <a:srgbClr val="2E827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номера: «</a:t>
            </a:r>
            <a:r>
              <a:rPr lang="ru-RU" sz="32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Мастерить и строить любят малыши</a:t>
            </a:r>
            <a:r>
              <a:rPr lang="ru-RU" sz="3200" b="1" dirty="0" smtClean="0">
                <a:ln w="0">
                  <a:solidFill>
                    <a:srgbClr val="0070C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n w="0">
                <a:solidFill>
                  <a:srgbClr val="0070C0"/>
                </a:solidFill>
              </a:ln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Поле 11"/>
          <p:cNvSpPr txBox="1">
            <a:spLocks noChangeArrowheads="1"/>
          </p:cNvSpPr>
          <p:nvPr/>
        </p:nvSpPr>
        <p:spPr bwMode="auto">
          <a:xfrm>
            <a:off x="133734" y="6084168"/>
            <a:ext cx="5582420" cy="3213582"/>
          </a:xfrm>
          <a:prstGeom prst="rect">
            <a:avLst/>
          </a:prstGeom>
          <a:noFill/>
          <a:ln w="95250" cap="sq">
            <a:noFill/>
            <a:prstDash val="sysDot"/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180975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sng" strike="noStrike" normalizeH="0" baseline="0" dirty="0" smtClean="0">
                <a:solidFill>
                  <a:srgbClr val="FF66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Читайте в номере:</a:t>
            </a:r>
          </a:p>
          <a:p>
            <a:pPr lvl="0" indent="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325" y="8028384"/>
            <a:ext cx="631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годовой задаче: развитие познавательных и творческих способностей дошкольников средствами конструирования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166">
            <a:off x="3736451" y="3446872"/>
            <a:ext cx="3088254" cy="4117672"/>
          </a:xfrm>
          <a:prstGeom prst="snip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0805">
            <a:off x="2267464" y="3606876"/>
            <a:ext cx="2461900" cy="3282532"/>
          </a:xfrm>
          <a:prstGeom prst="snip2Diag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321" y="5449286"/>
            <a:ext cx="2757658" cy="253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656" y="647849"/>
            <a:ext cx="6336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с детьми мы включаем конструирование в различные виды деятельности: совместную и самостоятельную. Два раза в месяц конструирование проводится как непосредственно образовательная деятельность, которая включена в расписание занятий, и как часть занятия включается в познавательную деятельность по формированию элементарных математических способностей дошкольников. На занятиях по формированию элементарных математических способностей  у детей развиваются следующие навыки и умения: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знания о форме, величине, цвете;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первоначальные измерительные умения (измерение длины, ширины, высоты постройки или предмета);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ориентировка в пространстве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8516" y="124629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«Веселые человечки»</a:t>
            </a: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2655" y="2659774"/>
            <a:ext cx="3192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самостоятельной деятельности дети очень любят играть в настольные игры «Что могут счетные палочки», «Собери предмет из геометрических фигур»,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кубики», «Собери узор», «Построй башни из конструктора разной формы».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ведется активная работа с родителями по развитию конструктивной деятельности. С родителями проводятся консультации, беседы,. Наши родители принимали активное участие в пополнении развивающей среды по конструированию: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8"/>
          <a:stretch/>
        </p:blipFill>
        <p:spPr>
          <a:xfrm>
            <a:off x="2695729" y="6732240"/>
            <a:ext cx="1956134" cy="2145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3"/>
          <a:stretch/>
        </p:blipFill>
        <p:spPr>
          <a:xfrm>
            <a:off x="417088" y="5419091"/>
            <a:ext cx="2196914" cy="2122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16" y="2810524"/>
            <a:ext cx="1456085" cy="1941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36"/>
          <a:stretch/>
        </p:blipFill>
        <p:spPr>
          <a:xfrm>
            <a:off x="4718015" y="7164288"/>
            <a:ext cx="2034296" cy="17240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2771507"/>
            <a:ext cx="1485347" cy="19804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14002" y="5080736"/>
            <a:ext cx="4129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заключении, хотелось бы отметить, что целенаправленное использование конструктивной деятельности с детьми дошкольного возраста способствует всестороннему развитию ребенка, формированию у него конструктивных способностей, развитию  познавательной деятельности   дошкольника. Ребенок ощутит себя маленьким творцом, который будет верить в себя и в свои силы!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7425" y="4895165"/>
            <a:ext cx="642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приобретены разные виды конструкторов, ящики под конструкторы, различный бросовый и природный материал.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80" y="7292721"/>
            <a:ext cx="1531829" cy="1581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28209" y="6127497"/>
            <a:ext cx="974697" cy="100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184" y="899592"/>
            <a:ext cx="3661864" cy="361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Занятия </a:t>
            </a:r>
            <a:r>
              <a:rPr lang="ru-RU" sz="1200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конструированию являются мощнейшим стимулом развития внимания и памяти дошкольников, фантазии и воображения, логического и абстрактного мышления, творческой активности и дружелюбия. В нашей группе ребята очень любят играть с конструктором, они самостоятельно могут построить различные постройки, подбирают материал для обыгрывания и далее все это переходит в сюжетно-ролевую игру. </a:t>
            </a:r>
            <a:r>
              <a:rPr lang="ru-RU" sz="12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Сюжетное обыгрывание позволяет детям проверить прочность постройки, оценить её аккуратность, устойчивость, функциональность. Также очень любят ребята конструировать из бросового материала. Например, по теме: «Космос» ребята сделали космических пчелок и соорудили для них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79512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«Пчелки»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8"/>
          <a:stretch/>
        </p:blipFill>
        <p:spPr>
          <a:xfrm>
            <a:off x="186190" y="5409396"/>
            <a:ext cx="2133641" cy="3651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71" y="4219550"/>
            <a:ext cx="2178636" cy="4841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2" y="1182430"/>
            <a:ext cx="2808312" cy="280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344"/>
          <a:stretch/>
        </p:blipFill>
        <p:spPr>
          <a:xfrm>
            <a:off x="2364370" y="5409396"/>
            <a:ext cx="2129259" cy="36515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2608" y="4073183"/>
            <a:ext cx="429444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аттракционы. Здесь пригодились и коробки, капсулы от киндеров, проволока, крышки. Получилась очень интересная планета с космическими жителями. Сами дети нарисовали правила по работе с конструктором, схемы различных сооружений, которые они используют для своих построек.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3952"/>
            <a:ext cx="68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«Светлячки»</a:t>
            </a:r>
          </a:p>
          <a:p>
            <a:pPr algn="ctr"/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конструктивных навыков у детей подготовительной группы.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0648" y="683490"/>
            <a:ext cx="62646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второй годовой задаче.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Труд детей в детском саду многообразен. Это позволяет поддерживать у них интерес к деятельности, осуществлять их всестороннее восприятие. Одним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основных видов является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 ручной труд. Конструктивная деятельность ребенка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процесс: ребенок не только практически действует руками и воспринимает возводимую постройку, но и обязательно при этом мыслит. Это одна из самых интересных видов деятельности для детей дошкольного возраста: она глубоко волнует ребенка, вызывает положительные эмоции.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b="8098"/>
          <a:stretch/>
        </p:blipFill>
        <p:spPr>
          <a:xfrm rot="21370191">
            <a:off x="199503" y="2652588"/>
            <a:ext cx="1609024" cy="181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5889455"/>
            <a:ext cx="2348881" cy="313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1933"/>
          <a:stretch/>
        </p:blipFill>
        <p:spPr>
          <a:xfrm rot="399875">
            <a:off x="1079480" y="3482270"/>
            <a:ext cx="1327714" cy="137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96344" y="2376599"/>
            <a:ext cx="3429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конструированию имеет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649" y="4896603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детей с конструктором – это их самое любимое занятие. В ходе игр с «Конструкторами» у детей развивается пространственное, математическое мышление, способность к экспериментированию и изобретательству. С помощью такой работы, доступной ребенку, можно научить его прогнозировать, предвидеть, представлять, как изменится поделка-постройка, если ее переделать по-другому, добавить новые элементы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931" y="5912266"/>
            <a:ext cx="38501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взаимодействии с родителями использовались разные формы работы: консультации, папки – передвижки, выставки, изготовление поделок.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 наиболее важной задачей является подготовка детей к школе. Для детей этого возраста конструирование является одним из интересных занятий. У них уже есть опыт в познании окружающей действительности, осознанное отношение к технике, к архитектурным памятникам. Они уже в состоянии дать элементарную эстетическую оценку различным сооружениям, предметам архитектуры.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группы ставят перед собой задачу поддержать и развить интерес детей к конструированию, открытиям, созданию чего-либо своими руками, стремление познать окружающий мир, активизировать мыслительную деятельность детей средствами конструирования.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07195" y="2588279"/>
            <a:ext cx="4118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в подготовке детей к успешному обучению в школе. Конструктивная деятельность развивает умение тесно связывать приобретённые знания с их использованием.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развития конструктивных навыков детей в группе организована развивающая среда для конструктивной деятельности. Мелкий и крупный строительный материал, настольные, дидактические игры, различные виды конструкторов, подобран природный материал. Конструктивная деятельность детей встречается в непосредственно – образовательной деятельности – это и ФЭМП, лепка, аппликация, конструирование грамота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732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23" y="949228"/>
            <a:ext cx="285293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пространство для ребенка играет большую роль. Порой оно включает все, что есть у него под рукой:</a:t>
            </a:r>
            <a:r>
              <a:rPr lang="ru-RU" sz="1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посуда, мебель, диванные подушки, коробки и многое другое. Именно поэтому одним из наиболее естественных для ребенка и любимых им занятий в группе, является конструирование. Важно создать комфортные условия для этой деятельности. </a:t>
            </a:r>
            <a:r>
              <a:rPr lang="ru-RU" sz="12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пазлы, различные виды конструкторов из пластмассы,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7948" y="323528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«Байкалята»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8736" y="5154271"/>
            <a:ext cx="3838797" cy="2879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010" y="5149911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979498"/>
            <a:ext cx="3247163" cy="24353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994" y="3467565"/>
            <a:ext cx="640050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дерева, металла и ткани, готовые к ним схемы и разнообразный природный материал успешно пользуются детьми для творчества. Следует отметить, что одни дети предпочитают пользоваться конструкторами, другие охотно мастерят из бросового материала. Создание из элементов чего – то целого, что мы называем конструированием, обеспечивает развитие моторики и мыслительной деятельности ребенка.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5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58672" y="142844"/>
            <a:ext cx="51616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Советуют </a:t>
            </a:r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специалисты</a:t>
            </a:r>
            <a:endParaRPr lang="ru-RU" sz="1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Нестандартное </a:t>
            </a:r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оборудование для детей обучению плаванию»</a:t>
            </a:r>
          </a:p>
          <a:p>
            <a:pPr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261" y="881508"/>
            <a:ext cx="3556779" cy="2171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Плавать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еще огромное удовольствие.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детском саду занятия в бассейне дети любят больше всего, но многие все же бояться воды. Плаванием дети могут заниматься с родителями в ванной, в открытых водоемах, с использование нестандартного оборудования. И чтоб преодолеть детский страх перед водой, мы, конечно же, играем. Для этого отлично подходит нестандартное оборудование, которое вызывает у ребенка большой интерес к занятиям по плаванию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507" y="5988441"/>
            <a:ext cx="6314838" cy="246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«Водный вид спорта»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формировать   у детей интерес к плаванию.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Закреплять умения выполнять движения по изображению.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Упражнять в ориентировке по отношению к самому себе.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Способствовать творчеству.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куб с изображением водными видами спорта (знакомые детям).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Правила: играют 1-6 человек. Ведущий кидает куб с изображением водным видом спорта, показывает детям. Участники называют водный вид спорта и выполняют его. Все играющие повторяют движение.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0507" y="3052615"/>
            <a:ext cx="6458853" cy="285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оборудование вызывает у детей особый интерес к занятию, повышает их двигательную активность, развивает творческий потенциал. Все занятия основаны на использовании подвижных и тематических игр и игровых упражнений, что способствует развитию образного мышления, создаёт хорошее настроение, положительно влияет на последующую деятельность.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Многообразен и непредсказуем мир вещей, способных обрести вторую жизнь благодаря творчеству, выдумке и умелым рукам. Можно использовать для реализации своих фантазий бросовый материал, предметы, которые привлекли нас необычными формами: футляры от «киндер-сюрпризов», пластиковые бутылочки, а также всевозможные упаковки, резиновые пробки, фломастеры, крышки от пластмассовых бутылок, поролон, различную ткань и т.д. Эти, бесполезные на первый взгляд, предметы превратились в забавные игрушки и пособия для выполнения различных спортивных упражнений и игр.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нестандартного оборудования и инвентаря на занятиях позволяет заинтересовать дошкольников занятиями в бассейне.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89778" l="1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21" y="863252"/>
            <a:ext cx="2730586" cy="27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994611"/>
            <a:ext cx="5760640" cy="7863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«Плавающий кораблик»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Приучить детей быстро ориентироваться в чаше бассейна.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Закреплять умения передвигаться в воде, 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преодолевать её сопротивление.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Развивать координацию движений, ловкость.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кораблики из пластмассовых бутылок.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Правила: Дети находятся у бортика с одной стороны бассейна. Инструктор пускает кораблики и предлагает: 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Поймать кораблик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Собрать кораблики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Делать глубокий вдох на поверхности и сильный выдох на кораблик.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Нельзя: толкать друг друга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Можно: ловить только один кораблик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«Гусеница»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Формировать умения и навыки в координации движений.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Развивать ловкость, координацию движений.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Формировать навык перешагивания препятствий, ныряния,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подползания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на выбранную длину нити нанизываются пустые «киндеры» и по краям присоединяются 2 крепления.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Правила: верёвочку-гусеницу можно натянуть в длину бассейна или поперёк, в зависимости от поставленной задачи. По команде ребёнок идёт и перешагивает через верёвочку, руки на пояс (стоя к ней боком, стоя к ней лицом или спиной). Также можно прыгать через верёвочку, нырять и выполнять упражнения, подползая под неё.</a:t>
            </a:r>
            <a:endParaRPr lang="ru-RU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«Подводные прищепки»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формировать умения нырять под воду, отыскивая   прищепки.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Упражнять детей в погружении в воду с головой.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Приучать опускать руки глубоко в воду.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прозрачные ёмкости, с цветными полосами; набор цветных прищепок.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Правила: Дети выполняют указания инструктора. Каждый ребёнок погружается с головой в воду, доставая со дна бассейна прищепку и прикрепляет на ёмкость определённого ц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1935" y="1168151"/>
            <a:ext cx="1722237" cy="136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53964" y="6880844"/>
            <a:ext cx="1543388" cy="115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57" y="2942517"/>
            <a:ext cx="675878" cy="91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73" y="3735711"/>
            <a:ext cx="1700563" cy="12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68768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Советуют специалисты</a:t>
            </a: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Нестандартное оборудование для детей обучению плаванию»</a:t>
            </a:r>
          </a:p>
          <a:p>
            <a:pPr lvl="0"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917" y="7663636"/>
            <a:ext cx="6500156" cy="1455655"/>
          </a:xfrm>
          <a:prstGeom prst="rect">
            <a:avLst/>
          </a:prstGeom>
          <a:gradFill flip="none" rotWithShape="1">
            <a:gsLst>
              <a:gs pos="500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Выпуск подготовили: редактор Епишина А.В. – педагог-психолог; воспитатели:  Щербинина С.М.,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Ливар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О.И., Кучеренко Е.П.,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Шаманова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С.К., Козырева О.Ю., Бучнева А.Ю., Денисова А.Р., Антонова Н.В.,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Кнапова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В.В.,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Милостных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Ю.А., Андреева И.Е., Асафова Л.С., Бобылева Е.М.,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Пестрецова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О.Г.,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Лапунова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Е.А., Лобанова И.А., Евсеева Н.В.,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Луканина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Т.Л. Зонова Н.П., Лаврова Е.В.; Музыкальные руководители : Харитонова И.В.,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Конопелько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Е.М.; инструкторы по физической культуре: Литвинова Л.К.,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Бугакова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О.Н.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0744" y="0"/>
            <a:ext cx="4209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Страничка психолога</a:t>
            </a:r>
          </a:p>
          <a:p>
            <a:pPr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Что делать, если ребенок не умеет проигрывать?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8047" y="755576"/>
            <a:ext cx="65050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 техники немыслима жизнь современной семьи. Безусловно, родители и дети очень любят проводить свободное время у телевизора. Бывает так, что дошколенок требует у взрослых включить мультфильмы. Нет смысла ребенку полностью запрещать смотреть телевизор, да и вряд ли это получится.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Поэтому, наверное, лучше сократить время пребывания ребенка перед телевизором. Детям с 5 до 7 лет рекомендуется проводить перед экраном от 25 до 40 минут в день. Объясните малышу, что если он будет проводить больше времени, смотря телевизор, то это может принести ему вред: могут заболеть глазки, ему трудно будет заснуть ночью…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Честно говоря, изначально ребенок не хочет смотреть телевизор часами напролет. Часто в привязанности ребенка к телевизору виноваты родители, которые оставляют его один на один с «теле-няней». Так им удобнее. Ребенок смотрит телевизор, а они в это время занимаются своими делами. Поэтому, если у вас происходит так же, вам срочно стоит пересмотреть свою привычку.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Помните о том, что вы являетесь примером для своего ребенка. Если родители часами сидят перед телевизором, то и ребенок будет стремиться делать то же самое. А это значит, что если вы хотите наладить правильное общение ребенка с телевизором, то вам стоит начать с себя!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Что еще вы можете сделать?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 стоит использовать телевизор в качестве поощрения. Уберите телевизор из детской комнаты. Установите правило и следите за его выполнением. Ребенок должен четко знать, сколько времени ему разрешено смотреть телевизор. Предоставляйте ему возможность выбора: «Ты посмотришь сегодня сказку про Золушку или мультфильм о рыбке?»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Сделайте жизнь малыша насыщенней и интересней. Больше играйте с ним, гуляйте, читайте ему, рассказывайте истории. Не давайте ему скучать в одиночестве. Если ничего не помогает, то можно временно пойти на крайние меры: отключить телевизор, а ребенку сказать, что он устал и ему нужно время, чтобы отдохнуть.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7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44" y="310633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гостях у малышей</a:t>
            </a:r>
          </a:p>
          <a:p>
            <a:pPr algn="ctr"/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</a:t>
            </a:r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любят </a:t>
            </a:r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малыши группы </a:t>
            </a:r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«Фантазёры»</a:t>
            </a:r>
          </a:p>
          <a:p>
            <a:pPr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828" y="822663"/>
            <a:ext cx="6192688" cy="1410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</a:rPr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</a:rPr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</a:rPr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</a:rPr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</a:rPr>
              <a:t> </a:t>
            </a:r>
            <a:endParaRPr lang="ru-RU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B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B4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13" y="3503490"/>
            <a:ext cx="2124299" cy="2832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303" y="6759435"/>
            <a:ext cx="1652905" cy="2203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92" y="1364078"/>
            <a:ext cx="2280951" cy="30412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78451" y="1394099"/>
            <a:ext cx="3429000" cy="16616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Желтые кубики – это песок,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Кубик зеленый – весенний лесок,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Синие кубики – это река.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Кубиков  много – река широка.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Кубик на кубик – растут этажи: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Учатся строить дома  малыши».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Приварская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B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solidFill>
                <a:srgbClr val="002B4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035" y="4583839"/>
            <a:ext cx="3977061" cy="2055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2B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Конструирование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одно из самых любимых детских занятий. Оно является не только увлекательным, но и полезным для  малышей. Конструирование  развивает творческие способности, познавательные интересы по средствам конструирования. Мы воспитатели организуем для ребят образовательные ситуации, занятия, включаются в образовательный процесс и родители «Гость группы». Приходила к нам мама Артура, Екатерина Витальевна, она вместе с ребятами простроила город из строительного материала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B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33916" y="6639017"/>
            <a:ext cx="4073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малыши очень любят играть конструкторами и строить разные постройки. Дети учатся правильно называть детали: кубик, кирпичик, пластина, шарик. К трем годам сооружения приобретают более интересный и сложный характер.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9640" l="14365" r="100000"/>
                    </a14:imgEffect>
                  </a14:imgLayer>
                </a14:imgProps>
              </a:ext>
            </a:extLst>
          </a:blip>
          <a:srcRect l="38899"/>
          <a:stretch/>
        </p:blipFill>
        <p:spPr>
          <a:xfrm>
            <a:off x="59180" y="2233562"/>
            <a:ext cx="1635431" cy="4111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86" b="100000" l="0" r="100000"/>
                    </a14:imgEffect>
                  </a14:imgLayer>
                </a14:imgProps>
              </a:ext>
            </a:extLst>
          </a:blip>
          <a:srcRect t="35691"/>
          <a:stretch/>
        </p:blipFill>
        <p:spPr>
          <a:xfrm>
            <a:off x="0" y="179512"/>
            <a:ext cx="2917108" cy="2724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72" b="100000" l="30387" r="98343"/>
                    </a14:imgEffect>
                  </a14:imgLayer>
                </a14:imgProps>
              </a:ext>
            </a:extLst>
          </a:blip>
          <a:srcRect l="42796" t="42075"/>
          <a:stretch/>
        </p:blipFill>
        <p:spPr>
          <a:xfrm>
            <a:off x="44623" y="1763688"/>
            <a:ext cx="1720841" cy="2676339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79251" y="251501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08720" y="25150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1369023">
            <a:off x="788751" y="2672211"/>
            <a:ext cx="259452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3" b="89575" l="4124" r="100000"/>
                    </a14:imgEffect>
                  </a14:imgLayer>
                </a14:imgProps>
              </a:ext>
            </a:extLst>
          </a:blip>
          <a:srcRect b="22580"/>
          <a:stretch/>
        </p:blipFill>
        <p:spPr>
          <a:xfrm>
            <a:off x="3690343" y="6798875"/>
            <a:ext cx="2234579" cy="23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5435473"/>
            <a:ext cx="2506703" cy="3342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48" y="1238976"/>
            <a:ext cx="2119164" cy="2825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1259632"/>
            <a:ext cx="2088180" cy="2784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5641" y="5912198"/>
            <a:ext cx="3307252" cy="2481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5721" y="1262388"/>
            <a:ext cx="1944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для малышей обыгрывать постройки используя игрушки (маленькие куколки, животные, машинки, деревья). Это вызывает у детей массу положительных эмоций. Также ребята играют в сюжетно – ролевые игры «Строители» (строят мосты, дорожки, крепости, дома). «Гараж» (сначала стоят гараж для машин, а затем машины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0648" y="4124710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ремонтируют машины в гараже). «Мастерская мебели» (дети строят стулья и столы из кубиков для кукол). Играют в разные конструкторы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«Деревянный город», «Кузнецкая крепость» (пластмассовый конструктор) «Фетровый конструктор», «Пробковый конструктор», «Плоскостной конструктор», мозаика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Крабики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Вот такие наши малыши творческие!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632" y="197600"/>
            <a:ext cx="659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гостях у малышей</a:t>
            </a: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 группы «Фантазёры»</a:t>
            </a:r>
          </a:p>
          <a:p>
            <a:pPr lvl="0"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9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62" y="7327250"/>
            <a:ext cx="1872757" cy="1404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974" y="7067906"/>
            <a:ext cx="2122111" cy="1673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7352" y="7256674"/>
            <a:ext cx="1923703" cy="1494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1972" y="7034076"/>
            <a:ext cx="2149175" cy="1714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215" y="888259"/>
            <a:ext cx="30459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Детское конструирование тесно связано с игрой и является деятельностью, отвечающей интересам детей. Конструируя, ребёнок учится не только различать внешние качества предмета, у него развиваются познавательные и практические действия, сенсорное восприятие.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40" y="4312817"/>
            <a:ext cx="1670092" cy="1252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355" y="4304377"/>
            <a:ext cx="1641122" cy="1230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16" y="2857155"/>
            <a:ext cx="1421080" cy="10658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8" y="5617125"/>
            <a:ext cx="1674875" cy="12561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404" y="2861972"/>
            <a:ext cx="1415574" cy="1061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138" y="1215651"/>
            <a:ext cx="1376344" cy="10322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8635" y="1216023"/>
            <a:ext cx="1427988" cy="10709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3666" y="4296813"/>
            <a:ext cx="1641121" cy="12308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9615" y="2857154"/>
            <a:ext cx="1421080" cy="10658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9631" y="1221346"/>
            <a:ext cx="1421904" cy="10664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9192" y="4310088"/>
            <a:ext cx="1643239" cy="123242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2972" y="4307802"/>
            <a:ext cx="1631988" cy="12239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78135" y="2419952"/>
            <a:ext cx="3429000" cy="17778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малыши очень любят конструировать, а также любят демонстрировать свои постройки.. Сегодня, Максим и  Гриша  построили  гараж для машин. А Лера выстроила высокую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башню. Пока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Глеба проходит адаптация, он умело собирает пирамидки. А у Евы получился очень интересный город ,из деревянных кубиков. Все ребята   любят заниматься конструированием.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9299" y="5621885"/>
            <a:ext cx="1678137" cy="1239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236" y="5582144"/>
            <a:ext cx="1652356" cy="1292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6381" y="5593964"/>
            <a:ext cx="1668859" cy="13043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6471" y="5626691"/>
            <a:ext cx="1681429" cy="12515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15957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гостях у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малышей 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</a:t>
            </a:r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малыши группы «Солнышко»</a:t>
            </a:r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0178" y="-114069"/>
            <a:ext cx="967421" cy="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32" y="743883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</a:rPr>
              <a:t>Думать легко, действовать трудно, а превратить мысль</a:t>
            </a:r>
            <a:endParaRPr lang="ru-RU" dirty="0"/>
          </a:p>
          <a:p>
            <a:pPr indent="450215" algn="r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</a:rPr>
              <a:t>в действие – самая трудная вещь на свете» (</a:t>
            </a:r>
            <a:r>
              <a:rPr lang="ru-RU" sz="1200" dirty="0" err="1">
                <a:latin typeface="Times New Roman" panose="02020603050405020304" pitchFamily="18" charset="0"/>
              </a:rPr>
              <a:t>И.Гете</a:t>
            </a:r>
            <a:r>
              <a:rPr lang="ru-RU" sz="1200" dirty="0">
                <a:latin typeface="Times New Roman" panose="02020603050405020304" pitchFamily="18" charset="0"/>
              </a:rPr>
              <a:t>)</a:t>
            </a:r>
            <a:endParaRPr lang="ru-RU" dirty="0"/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</a:rPr>
              <a:t>Конструирование является практической деятельностью детей, направленной на получение определенного, заранее продуманного продукта. Детское конструирование тесно связано с игрой и является деятельностью, отвечающей потребностям и интересам ребёнка. Конструируя, он учится не только различать внешние качества предмета, но и форму, величину, строение, объём; в результате чего у него развиваются познавательные и практические действия. Так помимо зрительного восприятия качества предмета, образец практически разбирается на детали, а затем собирает их в модель.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9512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«Акварельки»</a:t>
            </a:r>
          </a:p>
          <a:p>
            <a:pPr lvl="0" algn="ctr"/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Собирать конструктор – дело увлекательное!</a:t>
            </a:r>
          </a:p>
          <a:p>
            <a:pPr lvl="0"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631" y="2498209"/>
            <a:ext cx="3936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</a:rPr>
              <a:t>Детское конструирование тесно связано с игрой. Игры раскрывают ребенку практическую целесообразность кон­струирования, в них закрепляются и совершенствуются умения и навыки, приобретенные в ходе непосредственно образовательной деятельности. </a:t>
            </a:r>
            <a:endParaRPr lang="ru-RU" sz="1200" dirty="0"/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</a:rPr>
              <a:t>Под детским</a:t>
            </a:r>
            <a:r>
              <a:rPr lang="ru-RU" sz="1200" dirty="0">
                <a:latin typeface="Times New Roman" panose="02020603050405020304" pitchFamily="18" charset="0"/>
              </a:rPr>
              <a:t> конструированием понимается деятельность, в которой дети создают из различных материалов (бумаги, картона, дерева, специальных строительных наборов и конструкторов) разнообразные игровые поделки (игрушки, постройки</a:t>
            </a:r>
            <a:r>
              <a:rPr lang="ru-RU" sz="1200" dirty="0" smtClean="0">
                <a:latin typeface="Times New Roman" panose="02020603050405020304" pitchFamily="18" charset="0"/>
              </a:rPr>
              <a:t>).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632">
            <a:off x="4521551" y="2320977"/>
            <a:ext cx="1587168" cy="21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9" y="4466410"/>
            <a:ext cx="2151127" cy="4423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39" y="4466410"/>
            <a:ext cx="2151127" cy="4423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24" y="4466410"/>
            <a:ext cx="2151127" cy="44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98" y="828521"/>
            <a:ext cx="6534999" cy="250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</a:rPr>
              <a:t>Дети в нашей группе в свободной деятельности с интересом конструируют из строительного материала, из различного вида конструктора. Создают проделки из различного материала, такого как, бумага, пластилин, разнообразного природного материала, и используют их в своих играх, с большим удовольствием обыгрывают свои постройки различными мелкими игрушками.</a:t>
            </a:r>
            <a:r>
              <a:rPr lang="ru-RU" sz="12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11111"/>
                </a:solidFill>
                <a:latin typeface="Times New Roman" panose="02020603050405020304" pitchFamily="18" charset="0"/>
              </a:rPr>
              <a:t>Д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</a:rPr>
              <a:t>аже самого неугомонного непоседу может заинтересовать конструктор, на котором он задерживает своё внимание надолго. А если дать детям задание, например, построить «Космическую базу» или «Замок для принцессы», то проявление детской фантазии у ребят просто не знает границ. Дети фантазируют и постройки получаются совершенно разные и необычные.</a:t>
            </a:r>
            <a:endParaRPr lang="ru-RU" sz="1200" dirty="0">
              <a:solidFill>
                <a:prstClr val="black"/>
              </a:solidFill>
            </a:endParaRPr>
          </a:p>
          <a:p>
            <a:pPr lvl="0" indent="450215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</a:rPr>
              <a:t>Собирать конструктор – дело увлекательное для ребят, благодаря которому в процессе игры с различными видами конструктора дети переживают всю гамму настроений и положительных эмоций!</a:t>
            </a:r>
            <a:endParaRPr lang="ru-RU" sz="1200" dirty="0">
              <a:solidFill>
                <a:prstClr val="black"/>
              </a:solidFill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51520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«Акварельки»</a:t>
            </a: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Собирать конструктор – дело увлекательное!</a:t>
            </a:r>
          </a:p>
          <a:p>
            <a:pPr lvl="0" algn="ctr"/>
            <a:endParaRPr lang="ru-RU" sz="1400" b="1" i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40" y="3120578"/>
            <a:ext cx="1562557" cy="3213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20" y="3120578"/>
            <a:ext cx="1952487" cy="4015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29" y="3127677"/>
            <a:ext cx="1915720" cy="3939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/>
          <a:stretch/>
        </p:blipFill>
        <p:spPr>
          <a:xfrm>
            <a:off x="5230997" y="6162993"/>
            <a:ext cx="1498000" cy="2720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" y="3127677"/>
            <a:ext cx="1505444" cy="3096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70" y="7032736"/>
            <a:ext cx="3639741" cy="1850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/>
          <a:stretch/>
        </p:blipFill>
        <p:spPr>
          <a:xfrm>
            <a:off x="106604" y="6223706"/>
            <a:ext cx="1515346" cy="26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876" y="2843554"/>
            <a:ext cx="34281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годовой задачи д/сада «Развитие творческих и познавательных способностей детей в конструктивной деятельности»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педагоги создаем условия для развития предметно пространственной среды в группе , для конструктивной деятельности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Конструктивная деятельность — это практическая деятельность, направленная на получение определенного, заранее задуманного реального продукта, соответствующего его функциональному назначению. Конструирование обладает чрезвычайно широкими возможностями для умственного, нравственного, эстетического, трудового воспитания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конструктор – это увлекательная и очень полезная игрушка для малыша. Она развивает мелкую моторику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6652" y="1043608"/>
            <a:ext cx="2045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«Думать легко, действовать трудно, а превратить мысль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действие – самая трудная вещь на свете»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И.Гете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10575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«Букварята»</a:t>
            </a:r>
          </a:p>
          <a:p>
            <a:pPr lvl="0" algn="ctr"/>
            <a:r>
              <a:rPr lang="ru-RU" sz="1400" b="1" i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</a:t>
            </a:r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и строить любят малыши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3" b="3395"/>
          <a:stretch/>
        </p:blipFill>
        <p:spPr>
          <a:xfrm rot="21240245">
            <a:off x="891646" y="6104861"/>
            <a:ext cx="2016224" cy="189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633" y="833795"/>
            <a:ext cx="2924367" cy="219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1511" y="2408968"/>
            <a:ext cx="3783726" cy="292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4974" y="7820345"/>
            <a:ext cx="6382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самостоятельной деятельности  ребята  используют разные виды конструктора ( магнитный,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конструктор на липучках, болтовой, а также деревянный конструктор).  Обыгрывают постройки различными игрушками (машинками , куколками, деревьями, животными). Также  умеют пользоваться схемами , и модулями для построек.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родители, конструируйте  вместе с ребятами дома , развивайте у детей  познавательные и творческие способности.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  творческих успехов!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4984720" y="-1951583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876" y="5727142"/>
            <a:ext cx="632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внимание, память, образное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Все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помогает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формировать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социально-эмоциональные навыки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4541" y="5919038"/>
            <a:ext cx="31392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Развивая у ребят познавательные способности , педагоги направляют ребят  на новые знания о сенсорных эталонах , из каких деталей необходимо сделать постройку и как они называются. В художественном конструировании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учаться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создавать художественные композиции с помощью схем,  а также дополнять  их различными элементами.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8896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794" y="1187624"/>
            <a:ext cx="4400178" cy="526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наиболее естественных для ребенка и любимых им занятий, является конструирование, то есть создание из отдельных элементов чего-то целого.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Конструктивная деятельность очень важна для гармоничного развития дошкольника. Она совершенствует мелкую моторику — движения рук становятся быстрыми и ловкими. Создание построек и поделок формирует у ребёнка самостоятельность, стремление к достижению цели, креативность, воспитывает эстетические чувства. В процессе конструирования малыш получает важный опыт исследовательского поведения.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группе появились разнообразные виды конструктора в связи с этим конструированием мы стали заниматься больше. Детям очень нравится строить изобретать, что то новое иногда это выливается в сюжетно ролевую игру и в разнообразные виды деятельности. С помощью этого дети научились играть в группах договариваться и искать компромиссы. Многие научились строить по схеме без помощи взрослого. Особенно понравились детям большие мягкие модули, дети из него строят дом и играют в семью, больницу гараж, в котором ремонтируют машины. Иногда просто дурачатся и просто прыгают на нем или ходят, представляют как будто это препятствие.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86" y="6340957"/>
            <a:ext cx="3193779" cy="239533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7" y="6438489"/>
            <a:ext cx="3213892" cy="2410419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85" y="2737696"/>
            <a:ext cx="2117999" cy="2823999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85" y="1200994"/>
            <a:ext cx="2117999" cy="158850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0794" y="5687421"/>
            <a:ext cx="641319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дети попросили своих родителей купить такой же как в саду конструктор и продолжают заниматься конструированием еще и дома.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71045"/>
            <a:ext cx="6857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Веселая полянка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</a:t>
            </a:r>
          </a:p>
        </p:txBody>
      </p:sp>
    </p:spTree>
    <p:extLst>
      <p:ext uri="{BB962C8B-B14F-4D97-AF65-F5344CB8AC3E}">
        <p14:creationId xmlns:p14="http://schemas.microsoft.com/office/powerpoint/2010/main" val="12300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808" y="179512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Вести группы «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Веселые человечки»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Мастерить и строить любят малыши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632" y="1134943"/>
            <a:ext cx="39320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Ребята конструируют из строительного материала. При помощи различных фигур геометрической формы (куб, призма, цилиндр и т.д.) выстраиваются самые простые строения башни, домики, гараж для машины, машина, ракета и т.д.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Конструирование из конструктора с различным типом соединения. Они могут быть деревянными, металлическими, пластмассовыми, но обязательно содержат крепление на винтах. Это расширяет возможности детской фантазии, позволяя создавать подвижные игрушки (экскаватор, подъемный кран и т.д.).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Конструирование из бумаги (глянцевой, плотной, картона и т. д.). Данный вид конструирования требует определенных навыков, поэтому мы начинаем им заниматься со второго полугодия средней группы. Ребенок должен уметь самостоятельно владеть ножницами, соединять детали и наклеивать их.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1007" y="4499992"/>
            <a:ext cx="32720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природного материала (семена, желуди, шишки, ветки и т. д.) Как правило, при работе с природным материалом используется пластилин, клей, картон и прочие дополнительные материалы. Данный вид конструирования в нашей группе помогает сформировать у детей художественное и эстетическое восприятие, учит видеть в малом красоту окружающего мира. Поделками детей мы украшаем группу и фойе детского сада.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Конструирование из бросового материала. В своей группе мы используем в работе нетрадиционное конструирование с использованием различного материала – это спичечные коробки, коробочки от киндеров, нитки, различные виды ткани для моделирования одежды плоскостным куклам, пуговицы и т.д. Детям очень нравится такой вид деятельности, они фантазируют, размышляют и получают большое удовольствие от своей работы. Данный вид конструирования мы используем при изготовлении поделок для родителей к празднику, декораций к театрализации, пособий к дидактическим играм.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879557"/>
            <a:ext cx="6828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конструирования, которые мы используем в работе с детьми нашей группы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5738"/>
          <a:stretch/>
        </p:blipFill>
        <p:spPr>
          <a:xfrm>
            <a:off x="5418017" y="1305245"/>
            <a:ext cx="1287552" cy="1446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608" t="1671" r="2759" b="13934"/>
          <a:stretch/>
        </p:blipFill>
        <p:spPr>
          <a:xfrm>
            <a:off x="4108783" y="2876617"/>
            <a:ext cx="1235898" cy="1624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1051"/>
          <a:stretch/>
        </p:blipFill>
        <p:spPr>
          <a:xfrm>
            <a:off x="4132468" y="1333381"/>
            <a:ext cx="1219699" cy="1446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8478"/>
          <a:stretch/>
        </p:blipFill>
        <p:spPr>
          <a:xfrm>
            <a:off x="5418017" y="2876617"/>
            <a:ext cx="1305957" cy="1595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33" y="4646523"/>
            <a:ext cx="1523124" cy="2030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027" y="4615692"/>
            <a:ext cx="1546247" cy="206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87" y="6830818"/>
            <a:ext cx="1523127" cy="20295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690" y="6830818"/>
            <a:ext cx="1520496" cy="20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4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22341</TotalTime>
  <Words>2710</Words>
  <Application>Microsoft Office PowerPoint</Application>
  <PresentationFormat>Экран (4:3)</PresentationFormat>
  <Paragraphs>171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Constantia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Comp</cp:lastModifiedBy>
  <cp:revision>858</cp:revision>
  <cp:lastPrinted>2020-11-30T04:19:03Z</cp:lastPrinted>
  <dcterms:created xsi:type="dcterms:W3CDTF">2016-10-18T04:01:11Z</dcterms:created>
  <dcterms:modified xsi:type="dcterms:W3CDTF">2023-06-07T02:24:01Z</dcterms:modified>
</cp:coreProperties>
</file>