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48" r:id="rId1"/>
  </p:sldMasterIdLst>
  <p:notesMasterIdLst>
    <p:notesMasterId r:id="rId14"/>
  </p:notesMasterIdLst>
  <p:sldIdLst>
    <p:sldId id="262" r:id="rId2"/>
    <p:sldId id="256" r:id="rId3"/>
    <p:sldId id="290" r:id="rId4"/>
    <p:sldId id="273" r:id="rId5"/>
    <p:sldId id="271" r:id="rId6"/>
    <p:sldId id="286" r:id="rId7"/>
    <p:sldId id="292" r:id="rId8"/>
    <p:sldId id="291" r:id="rId9"/>
    <p:sldId id="293" r:id="rId10"/>
    <p:sldId id="274" r:id="rId11"/>
    <p:sldId id="279" r:id="rId12"/>
    <p:sldId id="283" r:id="rId1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Treme.ws" initials="X" lastIdx="1" clrIdx="0">
    <p:extLst>
      <p:ext uri="{19B8F6BF-5375-455C-9EA6-DF929625EA0E}">
        <p15:presenceInfo xmlns:p15="http://schemas.microsoft.com/office/powerpoint/2012/main" userId="XTreme.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8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1" autoAdjust="0"/>
    <p:restoredTop sz="96541" autoAdjust="0"/>
  </p:normalViewPr>
  <p:slideViewPr>
    <p:cSldViewPr>
      <p:cViewPr>
        <p:scale>
          <a:sx n="60" d="100"/>
          <a:sy n="60" d="100"/>
        </p:scale>
        <p:origin x="2328" y="-3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22E17-6237-4B44-A5A4-4EB5E307A96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47AA7-96D6-477E-83F5-465177661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29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47AA7-96D6-477E-83F5-46517766123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878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47AA7-96D6-477E-83F5-46517766123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987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47AA7-96D6-477E-83F5-46517766123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985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47AA7-96D6-477E-83F5-46517766123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499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47AA7-96D6-477E-83F5-46517766123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478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153E-CCC4-49B5-91AD-97CAB02088B8}" type="datetimeFigureOut">
              <a:rPr lang="ru-RU" smtClean="0"/>
              <a:pPr/>
              <a:t>23.10.2022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E7C1-EB00-4E99-83CA-609AA94ACC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153E-CCC4-49B5-91AD-97CAB02088B8}" type="datetimeFigureOut">
              <a:rPr lang="ru-RU" smtClean="0"/>
              <a:pPr/>
              <a:t>23.10.2022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E7C1-EB00-4E99-83CA-609AA94ACC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153E-CCC4-49B5-91AD-97CAB02088B8}" type="datetimeFigureOut">
              <a:rPr lang="ru-RU" smtClean="0"/>
              <a:pPr/>
              <a:t>23.10.2022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E7C1-EB00-4E99-83CA-609AA94ACC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153E-CCC4-49B5-91AD-97CAB02088B8}" type="datetimeFigureOut">
              <a:rPr lang="ru-RU" smtClean="0"/>
              <a:pPr/>
              <a:t>23.10.2022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E7C1-EB00-4E99-83CA-609AA94ACC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153E-CCC4-49B5-91AD-97CAB02088B8}" type="datetimeFigureOut">
              <a:rPr lang="ru-RU" smtClean="0"/>
              <a:pPr/>
              <a:t>23.10.2022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E7C1-EB00-4E99-83CA-609AA94ACC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153E-CCC4-49B5-91AD-97CAB02088B8}" type="datetimeFigureOut">
              <a:rPr lang="ru-RU" smtClean="0"/>
              <a:pPr/>
              <a:t>23.10.2022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E7C1-EB00-4E99-83CA-609AA94ACC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153E-CCC4-49B5-91AD-97CAB02088B8}" type="datetimeFigureOut">
              <a:rPr lang="ru-RU" smtClean="0"/>
              <a:pPr/>
              <a:t>23.10.2022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E7C1-EB00-4E99-83CA-609AA94ACC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153E-CCC4-49B5-91AD-97CAB02088B8}" type="datetimeFigureOut">
              <a:rPr lang="ru-RU" smtClean="0"/>
              <a:pPr/>
              <a:t>23.10.2022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E7C1-EB00-4E99-83CA-609AA94ACC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153E-CCC4-49B5-91AD-97CAB02088B8}" type="datetimeFigureOut">
              <a:rPr lang="ru-RU" smtClean="0"/>
              <a:pPr/>
              <a:t>23.10.2022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E7C1-EB00-4E99-83CA-609AA94ACC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153E-CCC4-49B5-91AD-97CAB02088B8}" type="datetimeFigureOut">
              <a:rPr lang="ru-RU" smtClean="0"/>
              <a:pPr/>
              <a:t>23.10.2022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E7C1-EB00-4E99-83CA-609AA94ACC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153E-CCC4-49B5-91AD-97CAB02088B8}" type="datetimeFigureOut">
              <a:rPr lang="ru-RU" smtClean="0"/>
              <a:pPr/>
              <a:t>23.10.2022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E7C1-EB00-4E99-83CA-609AA94ACC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2153E-CCC4-49B5-91AD-97CAB02088B8}" type="datetimeFigureOut">
              <a:rPr lang="ru-RU" smtClean="0"/>
              <a:pPr/>
              <a:t>23.10.2022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3E7C1-EB00-4E99-83CA-609AA94ACC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48" y="456946"/>
            <a:ext cx="1059873" cy="13709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4471" y="1426542"/>
            <a:ext cx="4414848" cy="802737"/>
          </a:xfrm>
        </p:spPr>
        <p:txBody>
          <a:bodyPr>
            <a:norm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Информационно - познавательная газета о жизни, событиях, буднях и праздниках детского сада.</a:t>
            </a:r>
            <a:br>
              <a:rPr 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Сентябрь 2022</a:t>
            </a:r>
          </a:p>
        </p:txBody>
      </p:sp>
      <p:pic>
        <p:nvPicPr>
          <p:cNvPr id="4" name="Рисунок 3" descr="D:\мама\издательство\Рисунок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1" y="240052"/>
            <a:ext cx="1856245" cy="1877911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512293" y="379958"/>
            <a:ext cx="3689659" cy="1032114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rtl="0"/>
            <a:r>
              <a:rPr lang="ru-RU" sz="3600" b="1" i="1" kern="1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nstantia"/>
              </a:rPr>
              <a:t>Росток</a:t>
            </a:r>
            <a:endParaRPr lang="ru-RU" sz="3600" b="1" i="1" kern="10" dirty="0">
              <a:ln>
                <a:solidFill>
                  <a:srgbClr val="FF0000"/>
                </a:solidFill>
              </a:ln>
              <a:solidFill>
                <a:srgbClr val="92D050"/>
              </a:solidFill>
              <a:effectLst>
                <a:reflection blurRad="6350" stA="50000" endA="300" endPos="50000" dist="29997" dir="5400000" sy="-100000" algn="bl" rotWithShape="0"/>
              </a:effectLst>
              <a:latin typeface="Constant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2747" y="2959901"/>
            <a:ext cx="2571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- растим</a:t>
            </a:r>
          </a:p>
          <a:p>
            <a:r>
              <a:rPr lang="ru-RU" sz="3200" b="1" i="1" dirty="0">
                <a:ln>
                  <a:solidFill>
                    <a:schemeClr val="accent4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- одаренных</a:t>
            </a:r>
          </a:p>
          <a:p>
            <a:r>
              <a:rPr lang="ru-RU" sz="3200" b="1" i="1" dirty="0">
                <a:ln>
                  <a:solidFill>
                    <a:schemeClr val="accent4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i="1" dirty="0">
                <a:ln>
                  <a:solidFill>
                    <a:srgbClr val="C0000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сообразительных</a:t>
            </a:r>
          </a:p>
          <a:p>
            <a:r>
              <a:rPr lang="ru-RU" sz="3200" b="1" i="1" dirty="0">
                <a:ln>
                  <a:solidFill>
                    <a:schemeClr val="accent4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600" i="1" dirty="0">
                <a:ln>
                  <a:solidFill>
                    <a:schemeClr val="accent4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- творческих</a:t>
            </a:r>
          </a:p>
          <a:p>
            <a:r>
              <a:rPr lang="ru-RU" sz="3200" b="1" i="1" dirty="0">
                <a:ln>
                  <a:solidFill>
                    <a:schemeClr val="accent4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i="1" dirty="0">
                <a:ln>
                  <a:solidFill>
                    <a:schemeClr val="accent4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- очаровательных</a:t>
            </a:r>
          </a:p>
          <a:p>
            <a:r>
              <a:rPr lang="ru-RU" sz="3200" b="1" i="1" dirty="0">
                <a:ln>
                  <a:solidFill>
                    <a:schemeClr val="accent4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i="1" dirty="0">
                <a:ln>
                  <a:solidFill>
                    <a:schemeClr val="accent4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крепышей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09466" y="6941325"/>
            <a:ext cx="3571876" cy="1998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i="1" u="sng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Читайте в номере:</a:t>
            </a:r>
            <a:endParaRPr lang="ru-RU" sz="1400" b="1" i="1" u="sng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ru-RU" sz="1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Разноцветье сентября</a:t>
            </a:r>
          </a:p>
          <a:p>
            <a:pPr algn="ctr">
              <a:lnSpc>
                <a:spcPct val="125000"/>
              </a:lnSpc>
            </a:pPr>
            <a:r>
              <a:rPr lang="ru-RU" sz="1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в группе «Байкалята»</a:t>
            </a:r>
          </a:p>
          <a:p>
            <a:pPr algn="ctr">
              <a:lnSpc>
                <a:spcPct val="125000"/>
              </a:lnSpc>
            </a:pPr>
            <a:r>
              <a:rPr lang="ru-RU" sz="14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Золотая осень</a:t>
            </a:r>
          </a:p>
          <a:p>
            <a:pPr algn="ctr">
              <a:lnSpc>
                <a:spcPct val="125000"/>
              </a:lnSpc>
            </a:pPr>
            <a:r>
              <a:rPr lang="ru-RU" sz="1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Витамины есть полезно!</a:t>
            </a:r>
          </a:p>
          <a:p>
            <a:pPr algn="ctr"/>
            <a:r>
              <a:rPr lang="ru-RU" sz="14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Наши путешествия в сентябре</a:t>
            </a:r>
          </a:p>
          <a:p>
            <a:pPr algn="ctr">
              <a:lnSpc>
                <a:spcPct val="125000"/>
              </a:lnSpc>
            </a:pPr>
            <a:r>
              <a:rPr lang="ru-RU" sz="1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Пластилиновое дерево</a:t>
            </a:r>
            <a:endParaRPr lang="ru-RU" sz="1400" b="1" i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2E83A1-B1AD-4720-9301-1E0868CFAA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652" y="2205567"/>
            <a:ext cx="3935065" cy="524675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58256C-21AA-4EEE-BEC8-C69B1663D38C}"/>
              </a:ext>
            </a:extLst>
          </p:cNvPr>
          <p:cNvSpPr txBox="1"/>
          <p:nvPr/>
        </p:nvSpPr>
        <p:spPr>
          <a:xfrm>
            <a:off x="3061841" y="7426073"/>
            <a:ext cx="3571876" cy="1513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Читайте в номере:</a:t>
            </a:r>
            <a:endParaRPr lang="ru-RU" sz="1400" b="1" i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ru-RU" sz="14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«Фантазеры» в детском саду</a:t>
            </a:r>
          </a:p>
          <a:p>
            <a:pPr algn="ctr">
              <a:lnSpc>
                <a:spcPct val="125000"/>
              </a:lnSpc>
            </a:pPr>
            <a:r>
              <a:rPr lang="ru-RU" sz="1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Настольные игры в детском саду</a:t>
            </a:r>
          </a:p>
          <a:p>
            <a:pPr algn="ctr">
              <a:lnSpc>
                <a:spcPct val="125000"/>
              </a:lnSpc>
            </a:pPr>
            <a:r>
              <a:rPr lang="ru-RU" sz="14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Осень без простуды</a:t>
            </a:r>
          </a:p>
          <a:p>
            <a:pPr algn="ctr">
              <a:lnSpc>
                <a:spcPct val="125000"/>
              </a:lnSpc>
            </a:pPr>
            <a:r>
              <a:rPr lang="ru-RU" sz="1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Правило трех минут</a:t>
            </a:r>
            <a:endParaRPr lang="ru-RU" sz="1400" b="1" i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85794" y="142844"/>
            <a:ext cx="571504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4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Советуют педагоги</a:t>
            </a:r>
          </a:p>
          <a:p>
            <a:pPr algn="ctr">
              <a:lnSpc>
                <a:spcPct val="120000"/>
              </a:lnSpc>
            </a:pPr>
            <a:r>
              <a:rPr lang="ru-RU" sz="1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Настольные игры в детском саду</a:t>
            </a:r>
          </a:p>
          <a:p>
            <a:pPr>
              <a:lnSpc>
                <a:spcPct val="120000"/>
              </a:lnSpc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0037" y="827584"/>
            <a:ext cx="3096343" cy="2609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Настольные игры – это лучший выбор для развлечения и обучения детей в ограниченном пространстве, в том числе и в группе детского сада. Они развивают не только ум, но и характер: прививают усидчивость, приучают малышей соблюдать очередность ходов, играть по общим правилам, радоваться не только своей победе, но и победе друзей, воспринимать поражение в игре как этап, а не как жизненную трагедию.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0D106A-9B29-4964-98D0-D073C52BEF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622" y="1142976"/>
            <a:ext cx="3019275" cy="199909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7F86355-B7D1-4053-AC6E-3687DAFC012E}"/>
              </a:ext>
            </a:extLst>
          </p:cNvPr>
          <p:cNvSpPr/>
          <p:nvPr/>
        </p:nvSpPr>
        <p:spPr>
          <a:xfrm>
            <a:off x="250037" y="3337859"/>
            <a:ext cx="6357926" cy="5610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Пятый год жизни ребенка – это возраст активного общения со сверстниками. Ребенок учится соблюдать правила сам и следить, как их выполняют другие. Задача воспитателя сделать настольную игру привлекательной для малышей. К тому же в этом возрасте активно развивается речь: появляются новые звуки, произношение которых ранее не получалось, фразы становятся развернутыми, а словарный запас обогащается.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Конечно, все это не происходит само собой: дома и в детском саду используются специальные упражнения, тренировки. Эффективным подспорьем станут специальные настольные игры логопедической направленности, в процессе которых совершенствуется артикуляция, развивается способность к развернутой речи. В процессе игры дети не только тренируют мышцы речевого аппарата, но и заряжаются хорошим настроением.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настольные игры имеют еще ряд положительных воздействий: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 ребенка развивается творческий потенциал и воображение;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 малыша развивается речь, он учится красиво и правильно говорить;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происходит развитие социальной адаптивности ребенка, которому приходится ради достижения цели взаимодействовать с различными игроками;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развивается скорость реакции, моторика, малыш становится более аккуратным;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развивается смекалка и память;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малыш учится переключаться между различными видами деятельности;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ребенок учится в процессе игры преодолевать сложности и легче переживать неудачи, начинает понимать, что можно начать все сначала в случае неудачи.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Настольные игры в детском саду – это отличное подспорье для воспитателей и специалистов. Их можно использовать в рамках занятий, в свободное время или вместо прогулок в плохую погоду. Качественно выполненные настольные игры будут радовать детей долгие годы, неизменно развивая и даря радость общения.</a:t>
            </a:r>
          </a:p>
        </p:txBody>
      </p:sp>
    </p:spTree>
    <p:extLst>
      <p:ext uri="{BB962C8B-B14F-4D97-AF65-F5344CB8AC3E}">
        <p14:creationId xmlns:p14="http://schemas.microsoft.com/office/powerpoint/2010/main" val="202676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 txBox="1">
            <a:spLocks/>
          </p:cNvSpPr>
          <p:nvPr/>
        </p:nvSpPr>
        <p:spPr>
          <a:xfrm>
            <a:off x="827574" y="14259"/>
            <a:ext cx="571504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4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Спортивная страничка</a:t>
            </a:r>
          </a:p>
          <a:p>
            <a:pPr algn="ctr" fontAlgn="base"/>
            <a:r>
              <a:rPr lang="ru-RU" sz="1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Осень без простуды</a:t>
            </a:r>
          </a:p>
          <a:p>
            <a:pPr>
              <a:lnSpc>
                <a:spcPct val="120000"/>
              </a:lnSpc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90" y="755576"/>
            <a:ext cx="6429420" cy="6580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Вот и наступила осень! Что сделать, чтобы ребенок не простудился? Как с радостью прожить дождливый осенний период?</a:t>
            </a:r>
          </a:p>
          <a:p>
            <a:pPr algn="just" fontAlgn="base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Только комплекс профилактических мероприятий дают гарантированный результат.</a:t>
            </a:r>
          </a:p>
          <a:p>
            <a:pPr algn="just" fontAlgn="base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Прогулки.</a:t>
            </a:r>
          </a:p>
          <a:p>
            <a:pPr algn="just" fontAlgn="base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Простуда у ребенка чаще всего появляется от воды: ребенок ноги простудил, долго находился в дождливую сырую погоду на улице. Что делать? Прежде нужно стараться внимательней следить за ребенком во время прогулки. Ответственно относиться к подготовке к прогулке (надевать резиновые сапоги,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дождивик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т. д.). Не следует отменять прогулку в плохую погоду. Гулять нужно в любую погоду, пусть не долго, но регулярно. Нахождение ребенка на улице, пешие прогулки по парку или скверу способствуют развитию движений ребенка и хорошему обмену веществ, а также успешной адаптации к осеннему климату.</a:t>
            </a:r>
          </a:p>
          <a:p>
            <a:pPr algn="just" fontAlgn="base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Водные процедуры</a:t>
            </a:r>
          </a:p>
          <a:p>
            <a:pPr algn="just" fontAlgn="base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Водные процедуры закаливают и повышают иммунитет, развивают мышцы, способствуют росту и нормализуют состояние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вегето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сосудистой системы ребенка.</a:t>
            </a:r>
          </a:p>
          <a:p>
            <a:pPr algn="just" fontAlgn="base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 водным процедурам относятся умывание, обливание конечностей и всего тела, полоскание горла, купание в ванне, поездки и отдых на море. Все водные процедуры способствуют расслаблению мышц и успокаивают нервы.</a:t>
            </a:r>
          </a:p>
          <a:p>
            <a:pPr algn="just" fontAlgn="base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 Осенняя витаминизация детей.</a:t>
            </a:r>
          </a:p>
          <a:p>
            <a:pPr algn="just" fontAlgn="base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Приучите ребенка к чесноку. Добавляйте чеснок в разные блюда. Чеснок не обязательно есть в чистом виде. Сделайте для ребенка «здоровый амулет». Можно взять пластмассовый кокон от киндера и положить в него свежий чеснок (не забывайте менять чеснок каждое утро).</a:t>
            </a:r>
          </a:p>
          <a:p>
            <a:pPr algn="just" fontAlgn="base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Ежедневно по утрам и вечерам давайте вашему ребенку пить чай с лимоном и съедать его с сахаром вместе с цедрой.</a:t>
            </a:r>
          </a:p>
          <a:p>
            <a:pPr algn="just" fontAlgn="base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4. Одежда вашего ребенка.</a:t>
            </a:r>
          </a:p>
          <a:p>
            <a:pPr algn="just" fontAlgn="base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Одевайте своего ребенка по сезону, не теплее и не легче необходимого.</a:t>
            </a:r>
          </a:p>
          <a:p>
            <a:pPr algn="just" fontAlgn="base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Основные требования к одежде ребенка:</a:t>
            </a:r>
          </a:p>
          <a:p>
            <a:pPr algn="just" fontAlgn="base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-Хорошая обувь в соответствии с погодой — это залог здоровья вашего ребенка. Ноги должны быть сухие и теплые.</a:t>
            </a:r>
          </a:p>
          <a:p>
            <a:pPr algn="just" fontAlgn="base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-Головной убор или капюшон на куртке. Голову всегда держим в тепле.</a:t>
            </a:r>
          </a:p>
          <a:p>
            <a:pPr algn="just" fontAlgn="base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5. Гигиена.</a:t>
            </a:r>
          </a:p>
          <a:p>
            <a:pPr algn="just" fontAlgn="base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Приучите ребенка к соблюдению гигиены (мыть руки перед едой и по мере загрязнения, пользоваться индивидуальным носовым платком).</a:t>
            </a:r>
          </a:p>
          <a:p>
            <a:pPr algn="just" fontAlgn="base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Лучшая защита от простуды осенью - её комплексная профилактика. Будьте здоровы! </a:t>
            </a:r>
          </a:p>
          <a:p>
            <a:pPr algn="just" fontAlgn="base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indent="-108000" algn="just">
              <a:lnSpc>
                <a:spcPct val="1250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78C6D-D3B9-4F58-B179-C1F0B3177D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7" b="13542"/>
          <a:stretch/>
        </p:blipFill>
        <p:spPr>
          <a:xfrm>
            <a:off x="372147" y="7020272"/>
            <a:ext cx="6113705" cy="201622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16529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85794" y="142844"/>
            <a:ext cx="571504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4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Страничка психолога</a:t>
            </a:r>
          </a:p>
          <a:p>
            <a:pPr algn="ctr">
              <a:lnSpc>
                <a:spcPct val="120000"/>
              </a:lnSpc>
            </a:pPr>
            <a:r>
              <a:rPr lang="ru-RU" sz="1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Правило трех минут</a:t>
            </a:r>
          </a:p>
          <a:p>
            <a:pPr algn="just">
              <a:lnSpc>
                <a:spcPct val="120000"/>
              </a:lnSpc>
            </a:pPr>
            <a:endParaRPr lang="ru-RU" sz="1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90" y="7929586"/>
            <a:ext cx="6436493" cy="917815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Выпуск подготовили: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редактор Погудо А.Н. – педагог-психолог; воспитатели:  Кучеренко Е..,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Кнапова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В.В.,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Милостных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Ю.А., Моисеева Т.В., Козырева О.Ю.,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Налетова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Е.Л.,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Лапунова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Е.А., Пустовалова Е.Л., Афанасьева Н.В.,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Шаманова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С.К., ; инструктор по физической культуре: Литвинова Л.К.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9925" y="827584"/>
            <a:ext cx="41186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Оказывается, есть такое важное правило – правило «трех минут». Оно работает, как для супругов, так и для детей. Когда родители в семье начинают выполнять это правило, то замечают, что оно очень многое меняет в отношениях к лучшему.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Правило «первых трех минут» заключается в том, чтобы всегда встречать ребенка с такой огромной радостью, как будто встречаете друга, которого не видели уже много, много лет. И не важно, вы вернулись из магазина, в который выбегали за хлебом, или пришли домой с работы. Обычно всё, чем с вами хочет поделиться ребенок, он “выдает” в первые минуты встречи, именно в этом заключается важность не упустить это время.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Вы сразу заметите тех родителей, которые интуитивно выполняют правило «первых трех минут». Например, забирая ребенка со школы, они всегда приседают на уровень его глаз, обнимают при встрече и говорят, что по нему соскучились. В то время как другие родители просто берут ребенка за руку, говорят “пошли”, разговаривая при этом по телефону..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B8E60B-AE0F-4C5F-B798-513408D791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0" t="22001" r="31100" b="12201"/>
          <a:stretch/>
        </p:blipFill>
        <p:spPr>
          <a:xfrm>
            <a:off x="4418535" y="927760"/>
            <a:ext cx="2232248" cy="338437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2A85D8A-9CCF-4777-B6B3-988077766F3F}"/>
              </a:ext>
            </a:extLst>
          </p:cNvPr>
          <p:cNvSpPr/>
          <p:nvPr/>
        </p:nvSpPr>
        <p:spPr>
          <a:xfrm>
            <a:off x="149924" y="4499992"/>
            <a:ext cx="65008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Приходя с работы, сразу обращайте все внимание на ребенка. Вы имеете несколько минут для того, чтобы сесть рядом возле него, расспросить о его дне и выслушать. Потом уже пойдете ужинать и смотреть новости.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Важно не количество времени, а эмоциональная близость.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Иногда несколько минут душевной беседы значат для малыша гораздо больше, чем целый день, проведенный с вами вместе. То, что мы все время забеганные и озабоченные, точно не сделает наших детей счастливее, даже если мы считаем, что делаем это ради них и их благополучия.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родителей и детей выражение «время вместе» имеет разное значение. Для взрослых достаточно, чтобы дети просто находились рядом с ними, когда они делают что-то дома или идут в магазин. А вот для детей понятие «время вместе» – это смотреть глаза-в-глаза, когда родители садятся рядом, откладывают мобильные телефоны, исключают мысли о сотнях своих проблем и совсем не отвлекаются на посторонние дела. Ребенок никогда не доверится, если чувствует, что в приоритете у родителей в момент общения есть что-то важнее, чем он.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Конечно, не всегда у родителей есть время на совместную игру с детьми, но в такие минуты делайте только то, что хочет ребенок. Не надо предлагать ему ваши варианты свободного времени. Время скоротечно, и вы не успеете опомниться, как ваши сыновья и дочери повзрослеют, поэтому не теряйте времени и начинайте строить доверительные отношения с ними уже сейчас. Пусть правило «трех минут» вам в этом пригодится.</a:t>
            </a:r>
          </a:p>
        </p:txBody>
      </p:sp>
    </p:spTree>
    <p:extLst>
      <p:ext uri="{BB962C8B-B14F-4D97-AF65-F5344CB8AC3E}">
        <p14:creationId xmlns:p14="http://schemas.microsoft.com/office/powerpoint/2010/main" val="455483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4C17A77-35D5-4FEC-8D4C-935955242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86" y="644683"/>
            <a:ext cx="3788990" cy="1542364"/>
          </a:xfrm>
          <a:prstGeom prst="rect">
            <a:avLst/>
          </a:prstGeom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785794" y="142844"/>
            <a:ext cx="571504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4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Новости группы «Байкалята»</a:t>
            </a:r>
          </a:p>
          <a:p>
            <a:pPr algn="ctr">
              <a:lnSpc>
                <a:spcPct val="120000"/>
              </a:lnSpc>
            </a:pPr>
            <a:r>
              <a:rPr lang="ru-RU" sz="1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Разноцветье сентября в группе «Байкалята»</a:t>
            </a:r>
          </a:p>
          <a:p>
            <a:pPr>
              <a:lnSpc>
                <a:spcPct val="120000"/>
              </a:lnSpc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52" y="948082"/>
            <a:ext cx="631219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Осень в гости к нам пришла                                                                          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 в подарок принесла                                                                                   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Листопад багровых листьев                                                                                  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Грустный дождик во дворе                                                                                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Песню ветра в сентябре…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 еще Осень принесла целый ворох интересных дел и праздников.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Всем известно, что начинает сентябрь – День Знаний. Ребята отправились на экскурсию на пришкольную территорию МБОУ СОШ №5, где понаблюдали, как наших бывших дошколят торжественно принимают в ряды  первоклашек. Мы осмотрели спортивную площадку и даже попробовали поиграть в пионербол.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Следующую неделю, названную «Витаминной», открыл спортивный праздник. Ребята помогали Лисичке ловко собирать овощи, фрукты, ягоды, грибы, разгадывать загадки и  кроссворды.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5AFA751-6D9E-4BCE-8181-855FFC3BE4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46"/>
          <a:stretch/>
        </p:blipFill>
        <p:spPr>
          <a:xfrm>
            <a:off x="408486" y="3538004"/>
            <a:ext cx="6227702" cy="414548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B6C4AE3-4554-4F33-B52E-6ACAEF961FD1}"/>
              </a:ext>
            </a:extLst>
          </p:cNvPr>
          <p:cNvSpPr/>
          <p:nvPr/>
        </p:nvSpPr>
        <p:spPr>
          <a:xfrm>
            <a:off x="408486" y="7956376"/>
            <a:ext cx="6312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Вместе с воспитателем смастерили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«Овощи и фрукты». Ребятам в прямом смысле пришлась по вкусу игра «Угадай на вкус». Полюбились игры: «Консервный завод», «Волшебный мешочек», «Вершки и корешки» и другие. Ребята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рисовли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фруктово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овощной натюрморт, делали аппликацию «Заготовки на зиму», лепили овощи и фрукты.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 txBox="1">
            <a:spLocks/>
          </p:cNvSpPr>
          <p:nvPr/>
        </p:nvSpPr>
        <p:spPr>
          <a:xfrm>
            <a:off x="785794" y="142844"/>
            <a:ext cx="571504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4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Новости группы «Байкалята»</a:t>
            </a:r>
          </a:p>
          <a:p>
            <a:pPr algn="ctr">
              <a:lnSpc>
                <a:spcPct val="120000"/>
              </a:lnSpc>
            </a:pPr>
            <a:r>
              <a:rPr lang="ru-RU" sz="1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Разноцветье сентября в группе «Байкалята»</a:t>
            </a:r>
          </a:p>
          <a:p>
            <a:pPr>
              <a:lnSpc>
                <a:spcPct val="120000"/>
              </a:lnSpc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66" y="827584"/>
            <a:ext cx="6357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детской библиотеке ребята продолжили знакомство с персонажами сказки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Дж.Родари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«Чиполлино», стали активными участниками конкурса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фруктово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овощных загадок.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4A5BDF-CA3B-41BD-A724-A55A775736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b="20075"/>
          <a:stretch/>
        </p:blipFill>
        <p:spPr>
          <a:xfrm>
            <a:off x="3955673" y="5472764"/>
            <a:ext cx="2759177" cy="352839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15ADBF-CFEA-4872-826C-E08816AD46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102" y="1499819"/>
            <a:ext cx="2733748" cy="364499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955FFE3-186E-49BA-9A54-21DD986B5C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2" b="9639"/>
          <a:stretch/>
        </p:blipFill>
        <p:spPr>
          <a:xfrm>
            <a:off x="347766" y="5790779"/>
            <a:ext cx="3429000" cy="321037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78CD41F-E9DD-4FF0-A22E-6477BF9B0E7A}"/>
              </a:ext>
            </a:extLst>
          </p:cNvPr>
          <p:cNvSpPr/>
          <p:nvPr/>
        </p:nvSpPr>
        <p:spPr>
          <a:xfrm>
            <a:off x="347766" y="1266464"/>
            <a:ext cx="3438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Итогом Витаминной недели стала замечательная выставка «Дары Осени». Ребята и родители постарались, подготовили интересные поделки из овощей и фруктов: Артем Г. сделал огромного Кита из кабачка, Дарина – «Яблочную Гусеничку», Валерия П.- «Королеву Тыковку», Даша – «Семейку Патиссонов», Гоша – «Веселого Ёжика».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Следующая неделя сентября,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посвяшённая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Дню дошкольного работника, превратила наших ребят в художников, певцов, танцоров  и артистов!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Мы организовали выставку творческих работ с портретами работников детского сада, любимыми воспитателями, нарисовали плакат с признаниями в любви и пожеланиями для них.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Кульминацией этой недели стал праздничный концерт, на котором дети показали сценку «Теремок на новый лад», дружно исполнили песню «Наш любимый детский сад», танцевали вместе с воспитателями в флешмобе «Кнопочки», поздравляли всех работников и Ветеранов нашего детского сада!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Вот такой насыщенный и яркий выдался СЕНТЯБРЬ!</a:t>
            </a:r>
          </a:p>
        </p:txBody>
      </p:sp>
    </p:spTree>
    <p:extLst>
      <p:ext uri="{BB962C8B-B14F-4D97-AF65-F5344CB8AC3E}">
        <p14:creationId xmlns:p14="http://schemas.microsoft.com/office/powerpoint/2010/main" val="2764326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29163C-7B75-46CE-AB09-CFDB04A79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83871">
            <a:off x="4138002" y="3087805"/>
            <a:ext cx="2856524" cy="3414586"/>
          </a:xfrm>
          <a:prstGeom prst="rect">
            <a:avLst/>
          </a:prstGeom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785794" y="53915"/>
            <a:ext cx="571504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4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Новости группы «Пчелки»</a:t>
            </a:r>
          </a:p>
          <a:p>
            <a:pPr algn="ctr">
              <a:lnSpc>
                <a:spcPct val="120000"/>
              </a:lnSpc>
            </a:pPr>
            <a:r>
              <a:rPr lang="ru-RU" sz="1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Золотая осень</a:t>
            </a:r>
          </a:p>
          <a:p>
            <a:pPr>
              <a:lnSpc>
                <a:spcPct val="120000"/>
              </a:lnSpc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08920" y="825036"/>
            <a:ext cx="396044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Незаметно прошло солнечное, жаркое лето. За летом наступает осень. Самым первым приходит за августом сентябрь – Златоцвет. Именно в сентябре листва на деревьях, кустарниках приобретает золотистый и яркий цвет.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Первого сентября в школах начинается учебный год. В детском саду у ребят тоже начинаются занятия. Мы с ребятами беседуем об осени, проводим наблюдения на прогулках. Ребята замечают и называют приметы осени, собирают гербарий.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С детьми мы  украсили  по-осеннему группу,  развесили осенние листочки, с помощью родителей создали фотогалерею «Я и осень».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95513EE-10B5-4761-BC04-55EAFAD83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56" y="825036"/>
            <a:ext cx="2199605" cy="293603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AB5619-1AAE-43F6-A394-02B08198BB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036"/>
          <a:stretch/>
        </p:blipFill>
        <p:spPr>
          <a:xfrm>
            <a:off x="3562144" y="6366211"/>
            <a:ext cx="3107215" cy="270215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B0DBB0-5E66-467A-8D12-22B6629F8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53" y="3923927"/>
            <a:ext cx="2199605" cy="294153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B4B85B8-738E-4AF7-BF10-D5E01D1CD878}"/>
              </a:ext>
            </a:extLst>
          </p:cNvPr>
          <p:cNvSpPr/>
          <p:nvPr/>
        </p:nvSpPr>
        <p:spPr>
          <a:xfrm>
            <a:off x="358088" y="7135652"/>
            <a:ext cx="2797036" cy="2148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Осень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Осень на опушке краски разводила,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листве тихонько кистью проводила: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Пожелтел орешник и зарделись клены,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пурпуре осеннем только дуб зеленый.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Утешает осень: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Не жалейте лето!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Посмотрите - роща золотом одета!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З. Федоровская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indent="-108000" algn="just">
              <a:lnSpc>
                <a:spcPct val="1250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822B08B-3AE7-450D-A7F0-2EA1B16F1E17}"/>
              </a:ext>
            </a:extLst>
          </p:cNvPr>
          <p:cNvSpPr/>
          <p:nvPr/>
        </p:nvSpPr>
        <p:spPr>
          <a:xfrm>
            <a:off x="2741354" y="3564292"/>
            <a:ext cx="1504274" cy="2702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27 сентября – праздник Дошкольного работника, на котором наши ребята споют песню и сыграют на музыкальных инструментах. Осень нас радует не только праздниками и своей красотой.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indent="-108000" algn="just">
              <a:lnSpc>
                <a:spcPct val="1250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760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 txBox="1">
            <a:spLocks/>
          </p:cNvSpPr>
          <p:nvPr/>
        </p:nvSpPr>
        <p:spPr>
          <a:xfrm>
            <a:off x="785794" y="142844"/>
            <a:ext cx="571504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4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Новости из группы «Веселые человечки»</a:t>
            </a:r>
          </a:p>
          <a:p>
            <a:pPr algn="ctr"/>
            <a:r>
              <a:rPr lang="ru-RU" sz="1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Витамины есть полезно!</a:t>
            </a:r>
          </a:p>
          <a:p>
            <a:pPr>
              <a:lnSpc>
                <a:spcPct val="120000"/>
              </a:lnSpc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22722" y="827584"/>
            <a:ext cx="33209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Ешьте овощи и фрукты-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Это лучшие продукты.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Вас спасут от всех болезней.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Нет вкусней их и полезней.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Подружитесь с овощами,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с салатами и щами.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Витаминов в них не счесть.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Значит, нужно это есть!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(Н. Довженко)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Конечно, осень всегда радует нас красками красоты и полезными продуктами. В это время мы собираем прекрасный урожай овощей, фруктов и ягод.  Многие дети, проводя все летнее время на даче могут пронаблюдать, как все растет и могут попробовать на вкус и могут рассказать какие они вкусные и полезные.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3F8322-F3AD-4970-8441-7884C951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14300"/>
          <a:stretch/>
        </p:blipFill>
        <p:spPr>
          <a:xfrm>
            <a:off x="249667" y="920130"/>
            <a:ext cx="2930180" cy="282839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BCEC23-78DA-46F6-A629-73C81E35EC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302" y="5821159"/>
            <a:ext cx="2439408" cy="325254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15684F-62C1-4A7C-A787-014FE19CF9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8921" y="5846756"/>
            <a:ext cx="2439407" cy="325254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EF4373F-D82C-4919-B7EC-D68FBE0AADF1}"/>
              </a:ext>
            </a:extLst>
          </p:cNvPr>
          <p:cNvSpPr/>
          <p:nvPr/>
        </p:nvSpPr>
        <p:spPr>
          <a:xfrm>
            <a:off x="214290" y="3907764"/>
            <a:ext cx="63940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Придерживаясь темы недели: «Витаминная неделя» мы с ребятами продолжаем работу и в игровой форме проводим квест- игры по огороду, узнаем, что растет в огороде, а что нет. Разучиваем стихи о витаминах, пальчиковые игры, слушаем музыкальные произведения, читаем потешки, чистоговорки. Ребята познают, где растут овощи, фрукты и ягоды, какие они и что из них можно приготовить. А самое интересное, что они полезны и богаты витаминами и если кушать каждый день, то можно быть здоровым и крепким, спортивным и красивым.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наши занятия или мероприятия приходят гости из леса, и мы делимся с ними нашим урожаем., потому- что мы друзья! Дети с пребольшим удовольствием   участвуют в аппликационных работах или художественном творчестве в рисунках для гостей из леса. Так мы помогаем перезимовать им в холодное время.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85126AD-9EBA-4927-83F6-6296287C5D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81164">
            <a:off x="2128494" y="6360873"/>
            <a:ext cx="2519488" cy="20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85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 txBox="1">
            <a:spLocks/>
          </p:cNvSpPr>
          <p:nvPr/>
        </p:nvSpPr>
        <p:spPr>
          <a:xfrm>
            <a:off x="785794" y="53915"/>
            <a:ext cx="571504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4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Новости группы «</a:t>
            </a:r>
            <a:r>
              <a:rPr lang="ru-RU" sz="14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Смешарики</a:t>
            </a:r>
            <a:r>
              <a:rPr lang="ru-RU" sz="14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Наши путешествия в сентябре</a:t>
            </a:r>
          </a:p>
          <a:p>
            <a:pPr>
              <a:lnSpc>
                <a:spcPct val="120000"/>
              </a:lnSpc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3060" y="827584"/>
            <a:ext cx="64807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Стало доброй традицией в нашей группе совершать выходы и экскурсии в различные интересные места нашего города. В сентябре мы посетили наш любимый кинотеатр «Ровесник» Ребята смотрели мультипликационный фильм «Удача» …Всем он очень понравился. Дружной колонной дети шли по проспекту Космонавтов, подмечая как изменяется природа в нашем городе ранней осенью. Считали дома, этажи. Читали вывески на магазинах. Соблюдая правила дорожного движения, мы пересекали дорогу по пешеходному переходу, узнавали дорожные знаки, называли марки автомобилей.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Целевая прогулка на территорию МОУ СОШ № 5 помогла нам расширить наши представления о школе, дети наблюдали за учениками на уроке физкультуры, мечтая так же когда-то прыгать в длину и играть в волейбол.  За учителями, которые шли на работу. За красивыми цветами на клумбах школы. Елена Александровна рассказала, что все цветы посажены учениками. И дети же за ними ухаживают. И что, когда вырастут наши ребята, они пойдут в эту школу и тоже будут получать знания.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Экскурсия на автобусе в краеведческий музей нашего города, принесла нам новые знания о динозаврах. Ребята узнали, что ученые до сих пор не знают какого цвета были эти ящеры. Много фотографий и отличные эмоции мы привезли в наш детский сад.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Уже скоро нас ждет следующая поездка, уже на трамвае. Но это другая история….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8FF027-1564-4638-8BCB-ED0649264C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4229545"/>
            <a:ext cx="6480720" cy="486054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15760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6342622-55C0-44C1-BA41-C4866B3F28DD}"/>
              </a:ext>
            </a:extLst>
          </p:cNvPr>
          <p:cNvSpPr/>
          <p:nvPr/>
        </p:nvSpPr>
        <p:spPr>
          <a:xfrm>
            <a:off x="357165" y="4511982"/>
            <a:ext cx="6312195" cy="4456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«Покачайся надо мной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листочек золотой. 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Листики дубовые, 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Листики кленовые.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за листиком сидим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листика глядим.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Листики дубовые, 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Листики кленовые.»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Богдана, София, Саша и Кира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веселые подружки, очень 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понравились такой процесс 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этот процесс можно 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многократно.  Деревья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стоят на окне, украшают нашу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группу, каждый подходит и 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 полепить осенние листочки.  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пластилином развивает мелкую моторику рук. Для детей эти занятия очень полезны, так как мелкая моторика рук напрямую связана с развитием речи. Катать маленькие шарики из пластилина следует указательным пальцем по ладошке.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85794" y="142844"/>
            <a:ext cx="571504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4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 гостях у малышей</a:t>
            </a:r>
          </a:p>
          <a:p>
            <a:pPr algn="ctr">
              <a:lnSpc>
                <a:spcPct val="120000"/>
              </a:lnSpc>
            </a:pPr>
            <a:r>
              <a:rPr lang="ru-RU" sz="1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Пластилиновое дерево</a:t>
            </a:r>
          </a:p>
          <a:p>
            <a:pPr algn="just">
              <a:lnSpc>
                <a:spcPct val="120000"/>
              </a:lnSpc>
            </a:pPr>
            <a:r>
              <a:rPr lang="ru-RU" sz="1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120000"/>
              </a:lnSpc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7165" y="748003"/>
            <a:ext cx="6312195" cy="3763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Наступила осень. Время осеннего листопада и дождей. Но нас осень не пугает, а только радует своими дарами и сюрпризами.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первой младшей группе «Карапузы» дети очень любят гулять и понаблюдать за изменениями, которые происходят в этот период времени, осени.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Ребятам было предложено рассмотреть какие бывают листья: жёлтые, оранжевые, красные, зелёные. Дети с удовольствием рассмотрели листья. А также трудовые поручения, дети с большим энтузиазмом помогали собирать опавшие листья, и веточки. 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в свободное время, очень захотелось воссоздать красоту осеннего дерево, в своих работах.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на прогулке собрали несколько красивых веточек. Сделали из веточек три дерева. А вот листочки мы сделали для них сами из пластилина.  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 просто: даём детям отщипнуть кусочек пластилина, а потом сами дети прикрепляют на веточку. И не важно, что они круглые, хаотичны, но зато своими руками. Дети хорошо отвечали на вопросы: Что летом листья зеленые, а осенью желтые и отпадают; и какие цвета осенних листьев? – зеленый, желтый, красный, оранжевый. 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работы подпевали с детками любимую, уже знакомую псёнку осеннею.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661974-2078-437A-B04E-C1C1EBA515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678" y="4560251"/>
            <a:ext cx="2152572" cy="161442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527F08-7E28-4B7C-AC6B-CA5A0432C8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468" y="6245765"/>
            <a:ext cx="2165470" cy="162410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D0B653-9588-4D4E-9069-DC9F14A98B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5"/>
          <a:stretch/>
        </p:blipFill>
        <p:spPr>
          <a:xfrm>
            <a:off x="2485995" y="4560251"/>
            <a:ext cx="1886009" cy="329786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34084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85794" y="142844"/>
            <a:ext cx="571504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4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 гостях у малышей</a:t>
            </a:r>
          </a:p>
          <a:p>
            <a:pPr algn="ctr">
              <a:lnSpc>
                <a:spcPct val="120000"/>
              </a:lnSpc>
            </a:pPr>
            <a:r>
              <a:rPr lang="ru-RU" sz="1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«Фантазеры» в детском саду</a:t>
            </a:r>
          </a:p>
          <a:p>
            <a:pPr algn="just">
              <a:lnSpc>
                <a:spcPct val="120000"/>
              </a:lnSpc>
            </a:pPr>
            <a:r>
              <a:rPr lang="ru-RU" sz="1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120000"/>
              </a:lnSpc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2657" y="748003"/>
            <a:ext cx="6405960" cy="5148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девочки,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мальчики, 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Рады мы видеть вас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садике.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малыши посещают 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второй месяц. 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формируем у детей 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 – гигиенические 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тщательно мыть 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и вытирать руки своим 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полотенцем, а мы педагоги 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сопровождаем все действия 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знакомыми стишками. 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Теплою водою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 руки мою.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Кусочек мыла я возьму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ладошки им потру.</a:t>
            </a:r>
          </a:p>
          <a:p>
            <a:pPr indent="-108000" algn="just">
              <a:lnSpc>
                <a:spcPct val="125000"/>
              </a:lnSpc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Платон, Машенька и Женька,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Мойте руки хорошенько.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жалейте, дети, мыла.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вам стол уже накрыла.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046307-5214-4F94-BE00-72EC744196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52" y="911467"/>
            <a:ext cx="1807327" cy="240976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4F24A6-6CD7-46D2-9C73-1927806CC6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8" r="18727"/>
          <a:stretch/>
        </p:blipFill>
        <p:spPr>
          <a:xfrm>
            <a:off x="4850989" y="5921571"/>
            <a:ext cx="1767402" cy="312549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487C2B4-58F0-4AD0-9C6E-99135FB69C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t="33098"/>
          <a:stretch/>
        </p:blipFill>
        <p:spPr>
          <a:xfrm>
            <a:off x="4325893" y="911466"/>
            <a:ext cx="2310265" cy="240976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7B58EA0-12A6-467A-A6C0-0B85D721E4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5" r="12000"/>
          <a:stretch/>
        </p:blipFill>
        <p:spPr>
          <a:xfrm>
            <a:off x="4349089" y="3383819"/>
            <a:ext cx="2269301" cy="246034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1686DB-94A9-4AA0-9486-FA71A5743C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53" y="5913277"/>
            <a:ext cx="2344122" cy="312549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BC4B64F-3C16-41DB-AF28-FABF951B34E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2"/>
          <a:stretch/>
        </p:blipFill>
        <p:spPr>
          <a:xfrm>
            <a:off x="195230" y="5905126"/>
            <a:ext cx="2180209" cy="312549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AF43897-F2B8-435F-8F8A-B5387AEF8F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98" y="3400719"/>
            <a:ext cx="1832582" cy="244344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01023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85794" y="142844"/>
            <a:ext cx="571504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4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 гостях у малышей</a:t>
            </a:r>
          </a:p>
          <a:p>
            <a:pPr algn="ctr">
              <a:lnSpc>
                <a:spcPct val="120000"/>
              </a:lnSpc>
            </a:pPr>
            <a:r>
              <a:rPr lang="ru-RU" sz="1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«Фантазеры» в детском саду</a:t>
            </a:r>
          </a:p>
          <a:p>
            <a:pPr algn="just">
              <a:lnSpc>
                <a:spcPct val="120000"/>
              </a:lnSpc>
            </a:pPr>
            <a:r>
              <a:rPr lang="ru-RU" sz="1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120000"/>
              </a:lnSpc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2657" y="748003"/>
            <a:ext cx="6405960" cy="2378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Учим своих малышей организованно занимать свои места за столом, сохранять правильную позу во время еды, самостоятельно и аккуратно есть, держать ложку,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Каша манная варилась: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 пыхтела, пузырилась.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кастрюльки убежала,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тарелочки попала.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её поймаем ложкой,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попробуем немножко.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Ай да каша! Как вкусна!</a:t>
            </a:r>
          </a:p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Всю съедим её до дна!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64BCA5-EC1C-4A5A-9F20-5749A9AFD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7" r="10958" b="17809"/>
          <a:stretch/>
        </p:blipFill>
        <p:spPr>
          <a:xfrm>
            <a:off x="3576725" y="4215943"/>
            <a:ext cx="3111887" cy="339297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BEF4319-4B48-407B-82F6-62A18E1788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91" y="1391261"/>
            <a:ext cx="1983513" cy="264468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04D1E09-A47C-4201-99CF-2235B915E9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6" y="3387825"/>
            <a:ext cx="3165816" cy="422108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B4CCEC1-719E-4843-AF4A-08FE3E447489}"/>
              </a:ext>
            </a:extLst>
          </p:cNvPr>
          <p:cNvSpPr/>
          <p:nvPr/>
        </p:nvSpPr>
        <p:spPr>
          <a:xfrm>
            <a:off x="282652" y="7736723"/>
            <a:ext cx="6405960" cy="1224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08000" algn="just">
              <a:lnSpc>
                <a:spcPct val="125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то, что у ребят многое уже получается, нас очень радует, и это событие и успех для нас и ребят. Формируем у ребят привычку поддерживать порядок в группе, убирать игрушки на свое место (ведь у каждой игрушки есть свой домик). Поощряем желание детей трудиться вместе с товарищами. У ребят появляются друзья в группе, и рождается первая любовь. Каждый день у нас интересен и полон новых событий.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90B6681-1EEF-4551-8FCD-276F45D183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4" r="10867" b="19223"/>
          <a:stretch/>
        </p:blipFill>
        <p:spPr>
          <a:xfrm>
            <a:off x="2182619" y="1407277"/>
            <a:ext cx="2492761" cy="264468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825727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</TotalTime>
  <Words>2981</Words>
  <Application>Microsoft Office PowerPoint</Application>
  <PresentationFormat>Экран (4:3)</PresentationFormat>
  <Paragraphs>190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Constantia</vt:lpstr>
      <vt:lpstr>Times New Roman</vt:lpstr>
      <vt:lpstr>Тема Office</vt:lpstr>
      <vt:lpstr>Информационно - познавательная газета о жизни, событиях, буднях и праздниках детского сада. Сентябрь 2022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Анастасия Погудо</cp:lastModifiedBy>
  <cp:revision>194</cp:revision>
  <dcterms:created xsi:type="dcterms:W3CDTF">2017-01-11T13:05:23Z</dcterms:created>
  <dcterms:modified xsi:type="dcterms:W3CDTF">2022-10-23T11:16:01Z</dcterms:modified>
</cp:coreProperties>
</file>