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8">
  <p:sldMasterIdLst>
    <p:sldMasterId id="2147483648" r:id="rId1"/>
  </p:sldMasterIdLst>
  <p:notesMasterIdLst>
    <p:notesMasterId r:id="rId22"/>
  </p:notesMasterIdLst>
  <p:sldIdLst>
    <p:sldId id="262" r:id="rId2"/>
    <p:sldId id="290" r:id="rId3"/>
    <p:sldId id="291" r:id="rId4"/>
    <p:sldId id="273" r:id="rId5"/>
    <p:sldId id="271" r:id="rId6"/>
    <p:sldId id="292" r:id="rId7"/>
    <p:sldId id="269" r:id="rId8"/>
    <p:sldId id="285" r:id="rId9"/>
    <p:sldId id="286" r:id="rId10"/>
    <p:sldId id="287" r:id="rId11"/>
    <p:sldId id="274" r:id="rId12"/>
    <p:sldId id="293" r:id="rId13"/>
    <p:sldId id="280" r:id="rId14"/>
    <p:sldId id="294" r:id="rId15"/>
    <p:sldId id="279" r:id="rId16"/>
    <p:sldId id="297" r:id="rId17"/>
    <p:sldId id="296" r:id="rId18"/>
    <p:sldId id="282" r:id="rId19"/>
    <p:sldId id="298" r:id="rId20"/>
    <p:sldId id="283" r:id="rId21"/>
  </p:sldIdLst>
  <p:sldSz cx="6858000" cy="9144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XTreme.ws" initials="X" lastIdx="1" clrIdx="0">
    <p:extLst>
      <p:ext uri="{19B8F6BF-5375-455C-9EA6-DF929625EA0E}">
        <p15:presenceInfo xmlns:p15="http://schemas.microsoft.com/office/powerpoint/2012/main" userId="XTreme.w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F8D1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221" autoAdjust="0"/>
    <p:restoredTop sz="96541" autoAdjust="0"/>
  </p:normalViewPr>
  <p:slideViewPr>
    <p:cSldViewPr>
      <p:cViewPr>
        <p:scale>
          <a:sx n="59" d="100"/>
          <a:sy n="59" d="100"/>
        </p:scale>
        <p:origin x="2352" y="42"/>
      </p:cViewPr>
      <p:guideLst>
        <p:guide orient="horz" pos="2880"/>
        <p:guide pos="216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4F22E17-6237-4B44-A5A4-4EB5E307A960}" type="datetimeFigureOut">
              <a:rPr lang="ru-RU" smtClean="0"/>
              <a:pPr/>
              <a:t>23.10.2022</a:t>
            </a:fld>
            <a:endParaRPr lang="ru-RU"/>
          </a:p>
        </p:txBody>
      </p:sp>
      <p:sp>
        <p:nvSpPr>
          <p:cNvPr id="4" name="Образ слайда 3"/>
          <p:cNvSpPr>
            <a:spLocks noGrp="1" noRot="1" noChangeAspect="1"/>
          </p:cNvSpPr>
          <p:nvPr>
            <p:ph type="sldImg" idx="2"/>
          </p:nvPr>
        </p:nvSpPr>
        <p:spPr>
          <a:xfrm>
            <a:off x="2143125" y="685800"/>
            <a:ext cx="257175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E47AA7-96D6-477E-83F5-46517766123E}" type="slidenum">
              <a:rPr lang="ru-RU" smtClean="0"/>
              <a:pPr/>
              <a:t>‹#›</a:t>
            </a:fld>
            <a:endParaRPr lang="ru-RU"/>
          </a:p>
        </p:txBody>
      </p:sp>
    </p:spTree>
    <p:extLst>
      <p:ext uri="{BB962C8B-B14F-4D97-AF65-F5344CB8AC3E}">
        <p14:creationId xmlns:p14="http://schemas.microsoft.com/office/powerpoint/2010/main" val="26692972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55E47AA7-96D6-477E-83F5-46517766123E}" type="slidenum">
              <a:rPr lang="ru-RU" smtClean="0"/>
              <a:pPr/>
              <a:t>11</a:t>
            </a:fld>
            <a:endParaRPr lang="ru-RU"/>
          </a:p>
        </p:txBody>
      </p:sp>
    </p:spTree>
    <p:extLst>
      <p:ext uri="{BB962C8B-B14F-4D97-AF65-F5344CB8AC3E}">
        <p14:creationId xmlns:p14="http://schemas.microsoft.com/office/powerpoint/2010/main" val="2175499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55E47AA7-96D6-477E-83F5-46517766123E}" type="slidenum">
              <a:rPr lang="ru-RU" smtClean="0"/>
              <a:pPr/>
              <a:t>12</a:t>
            </a:fld>
            <a:endParaRPr lang="ru-RU"/>
          </a:p>
        </p:txBody>
      </p:sp>
    </p:spTree>
    <p:extLst>
      <p:ext uri="{BB962C8B-B14F-4D97-AF65-F5344CB8AC3E}">
        <p14:creationId xmlns:p14="http://schemas.microsoft.com/office/powerpoint/2010/main" val="3061800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55E47AA7-96D6-477E-83F5-46517766123E}" type="slidenum">
              <a:rPr lang="ru-RU" smtClean="0"/>
              <a:pPr/>
              <a:t>18</a:t>
            </a:fld>
            <a:endParaRPr lang="ru-RU"/>
          </a:p>
        </p:txBody>
      </p:sp>
    </p:spTree>
    <p:extLst>
      <p:ext uri="{BB962C8B-B14F-4D97-AF65-F5344CB8AC3E}">
        <p14:creationId xmlns:p14="http://schemas.microsoft.com/office/powerpoint/2010/main" val="24810261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55E47AA7-96D6-477E-83F5-46517766123E}" type="slidenum">
              <a:rPr lang="ru-RU" smtClean="0"/>
              <a:pPr/>
              <a:t>19</a:t>
            </a:fld>
            <a:endParaRPr lang="ru-RU"/>
          </a:p>
        </p:txBody>
      </p:sp>
    </p:spTree>
    <p:extLst>
      <p:ext uri="{BB962C8B-B14F-4D97-AF65-F5344CB8AC3E}">
        <p14:creationId xmlns:p14="http://schemas.microsoft.com/office/powerpoint/2010/main" val="4939405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55E47AA7-96D6-477E-83F5-46517766123E}" type="slidenum">
              <a:rPr lang="ru-RU" smtClean="0"/>
              <a:pPr/>
              <a:t>20</a:t>
            </a:fld>
            <a:endParaRPr lang="ru-RU"/>
          </a:p>
        </p:txBody>
      </p:sp>
    </p:spTree>
    <p:extLst>
      <p:ext uri="{BB962C8B-B14F-4D97-AF65-F5344CB8AC3E}">
        <p14:creationId xmlns:p14="http://schemas.microsoft.com/office/powerpoint/2010/main" val="16204785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14350" y="2840568"/>
            <a:ext cx="5829300" cy="1960033"/>
          </a:xfrm>
        </p:spPr>
        <p:txBody>
          <a:bodyPr/>
          <a:lstStyle/>
          <a:p>
            <a:r>
              <a:rPr lang="ru-RU"/>
              <a:t>Образец заголовка</a:t>
            </a:r>
          </a:p>
        </p:txBody>
      </p:sp>
      <p:sp>
        <p:nvSpPr>
          <p:cNvPr id="3" name="Подзаголовок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7312153E-CCC4-49B5-91AD-97CAB02088B8}" type="datetimeFigureOut">
              <a:rPr lang="ru-RU" smtClean="0"/>
              <a:pPr/>
              <a:t>23.10.2022</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C373E7C1-EB00-4E99-83CA-609AA94ACC26}" type="slidenum">
              <a:rPr lang="ru-RU" smtClean="0"/>
              <a:pPr/>
              <a:t>‹#›</a:t>
            </a:fld>
            <a:endParaRPr lang="ru-R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7312153E-CCC4-49B5-91AD-97CAB02088B8}" type="datetimeFigureOut">
              <a:rPr lang="ru-RU" smtClean="0"/>
              <a:pPr/>
              <a:t>23.10.2022</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C373E7C1-EB00-4E99-83CA-609AA94ACC26}" type="slidenum">
              <a:rPr lang="ru-RU" smtClean="0"/>
              <a:pPr/>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4972050" y="366185"/>
            <a:ext cx="1543050" cy="7802033"/>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342900" y="366185"/>
            <a:ext cx="4514850" cy="7802033"/>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7312153E-CCC4-49B5-91AD-97CAB02088B8}" type="datetimeFigureOut">
              <a:rPr lang="ru-RU" smtClean="0"/>
              <a:pPr/>
              <a:t>23.10.2022</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C373E7C1-EB00-4E99-83CA-609AA94ACC26}" type="slidenum">
              <a:rPr lang="ru-RU" smtClean="0"/>
              <a:pPr/>
              <a:t>‹#›</a:t>
            </a:fld>
            <a:endParaRPr lang="ru-R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7312153E-CCC4-49B5-91AD-97CAB02088B8}" type="datetimeFigureOut">
              <a:rPr lang="ru-RU" smtClean="0"/>
              <a:pPr/>
              <a:t>23.10.2022</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C373E7C1-EB00-4E99-83CA-609AA94ACC26}" type="slidenum">
              <a:rPr lang="ru-RU" smtClean="0"/>
              <a:pPr/>
              <a:t>‹#›</a:t>
            </a:fld>
            <a:endParaRPr lang="ru-R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1735" y="5875867"/>
            <a:ext cx="5829300" cy="1816100"/>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7312153E-CCC4-49B5-91AD-97CAB02088B8}" type="datetimeFigureOut">
              <a:rPr lang="ru-RU" smtClean="0"/>
              <a:pPr/>
              <a:t>23.10.2022</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C373E7C1-EB00-4E99-83CA-609AA94ACC26}" type="slidenum">
              <a:rPr lang="ru-RU" smtClean="0"/>
              <a:pPr/>
              <a:t>‹#›</a:t>
            </a:fld>
            <a:endParaRPr lang="ru-R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34290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348615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7312153E-CCC4-49B5-91AD-97CAB02088B8}" type="datetimeFigureOut">
              <a:rPr lang="ru-RU" smtClean="0"/>
              <a:pPr/>
              <a:t>23.10.2022</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C373E7C1-EB00-4E99-83CA-609AA94ACC26}" type="slidenum">
              <a:rPr lang="ru-RU" smtClean="0"/>
              <a:pPr/>
              <a:t>‹#›</a:t>
            </a:fld>
            <a:endParaRPr lang="ru-R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7312153E-CCC4-49B5-91AD-97CAB02088B8}" type="datetimeFigureOut">
              <a:rPr lang="ru-RU" smtClean="0"/>
              <a:pPr/>
              <a:t>23.10.2022</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C373E7C1-EB00-4E99-83CA-609AA94ACC26}" type="slidenum">
              <a:rPr lang="ru-RU" smtClean="0"/>
              <a:pPr/>
              <a:t>‹#›</a:t>
            </a:fld>
            <a:endParaRPr lang="ru-R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7312153E-CCC4-49B5-91AD-97CAB02088B8}" type="datetimeFigureOut">
              <a:rPr lang="ru-RU" smtClean="0"/>
              <a:pPr/>
              <a:t>23.10.2022</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C373E7C1-EB00-4E99-83CA-609AA94ACC26}" type="slidenum">
              <a:rPr lang="ru-RU" smtClean="0"/>
              <a:pPr/>
              <a:t>‹#›</a:t>
            </a:fld>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7312153E-CCC4-49B5-91AD-97CAB02088B8}" type="datetimeFigureOut">
              <a:rPr lang="ru-RU" smtClean="0"/>
              <a:pPr/>
              <a:t>23.10.2022</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C373E7C1-EB00-4E99-83CA-609AA94ACC26}" type="slidenum">
              <a:rPr lang="ru-RU" smtClean="0"/>
              <a:pPr/>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2900" y="364067"/>
            <a:ext cx="2256235" cy="154940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7312153E-CCC4-49B5-91AD-97CAB02088B8}" type="datetimeFigureOut">
              <a:rPr lang="ru-RU" smtClean="0"/>
              <a:pPr/>
              <a:t>23.10.2022</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C373E7C1-EB00-4E99-83CA-609AA94ACC26}" type="slidenum">
              <a:rPr lang="ru-RU" smtClean="0"/>
              <a:pPr/>
              <a:t>‹#›</a:t>
            </a:fld>
            <a:endParaRPr lang="ru-R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44216" y="6400800"/>
            <a:ext cx="4114800" cy="755651"/>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7312153E-CCC4-49B5-91AD-97CAB02088B8}" type="datetimeFigureOut">
              <a:rPr lang="ru-RU" smtClean="0"/>
              <a:pPr/>
              <a:t>23.10.2022</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C373E7C1-EB00-4E99-83CA-609AA94ACC26}" type="slidenum">
              <a:rPr lang="ru-RU" smtClean="0"/>
              <a:pPr/>
              <a:t>‹#›</a:t>
            </a:fld>
            <a:endParaRPr lang="ru-R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342900" y="2133601"/>
            <a:ext cx="6172200" cy="6034617"/>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342900" y="8475134"/>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7312153E-CCC4-49B5-91AD-97CAB02088B8}" type="datetimeFigureOut">
              <a:rPr lang="ru-RU" smtClean="0"/>
              <a:pPr/>
              <a:t>23.10.2022</a:t>
            </a:fld>
            <a:endParaRPr lang="ru-RU" dirty="0"/>
          </a:p>
        </p:txBody>
      </p:sp>
      <p:sp>
        <p:nvSpPr>
          <p:cNvPr id="5" name="Нижний колонтитул 4"/>
          <p:cNvSpPr>
            <a:spLocks noGrp="1"/>
          </p:cNvSpPr>
          <p:nvPr>
            <p:ph type="ftr" sz="quarter" idx="3"/>
          </p:nvPr>
        </p:nvSpPr>
        <p:spPr>
          <a:xfrm>
            <a:off x="2343150" y="8475134"/>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4914900" y="8475134"/>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C373E7C1-EB00-4E99-83CA-609AA94ACC26}" type="slidenum">
              <a:rPr lang="ru-RU" smtClean="0"/>
              <a:pPr/>
              <a:t>‹#›</a:t>
            </a:fld>
            <a:endParaRPr lang="ru-RU"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1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9.jp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p:nvPr/>
        </p:nvPicPr>
        <p:blipFill>
          <a:blip r:embed="rId2">
            <a:extLst>
              <a:ext uri="{28A0092B-C50C-407E-A947-70E740481C1C}">
                <a14:useLocalDpi xmlns:a14="http://schemas.microsoft.com/office/drawing/2010/main" val="0"/>
              </a:ext>
            </a:extLst>
          </a:blip>
          <a:srcRect/>
          <a:stretch>
            <a:fillRect/>
          </a:stretch>
        </p:blipFill>
        <p:spPr bwMode="auto">
          <a:xfrm>
            <a:off x="656048" y="456946"/>
            <a:ext cx="1059873" cy="1370965"/>
          </a:xfrm>
          <a:prstGeom prst="rect">
            <a:avLst/>
          </a:prstGeom>
          <a:noFill/>
        </p:spPr>
      </p:pic>
      <p:sp>
        <p:nvSpPr>
          <p:cNvPr id="2" name="Заголовок 1"/>
          <p:cNvSpPr>
            <a:spLocks noGrp="1"/>
          </p:cNvSpPr>
          <p:nvPr>
            <p:ph type="ctrTitle"/>
          </p:nvPr>
        </p:nvSpPr>
        <p:spPr>
          <a:xfrm>
            <a:off x="2105193" y="1545918"/>
            <a:ext cx="4414848" cy="802737"/>
          </a:xfrm>
        </p:spPr>
        <p:txBody>
          <a:bodyPr>
            <a:normAutofit/>
          </a:bodyPr>
          <a:lstStyle/>
          <a:p>
            <a:r>
              <a:rPr lang="ru-RU" sz="1200" b="1" dirty="0">
                <a:latin typeface="Times New Roman" pitchFamily="18" charset="0"/>
                <a:cs typeface="Times New Roman" pitchFamily="18" charset="0"/>
              </a:rPr>
              <a:t>Информационно - познавательная газета о жизни, событиях, буднях и праздниках детского сада.</a:t>
            </a:r>
            <a:br>
              <a:rPr lang="ru-RU" sz="1200" b="1" dirty="0">
                <a:latin typeface="Times New Roman" pitchFamily="18" charset="0"/>
                <a:cs typeface="Times New Roman" pitchFamily="18" charset="0"/>
              </a:rPr>
            </a:br>
            <a:r>
              <a:rPr lang="ru-RU" sz="1200" b="1" dirty="0">
                <a:latin typeface="Times New Roman" pitchFamily="18" charset="0"/>
                <a:cs typeface="Times New Roman" pitchFamily="18" charset="0"/>
              </a:rPr>
              <a:t>Октябрь 2022</a:t>
            </a:r>
          </a:p>
        </p:txBody>
      </p:sp>
      <p:pic>
        <p:nvPicPr>
          <p:cNvPr id="4" name="Рисунок 3" descr="D:\мама\издательство\Рисунок2.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681" y="240052"/>
            <a:ext cx="1856245" cy="1877911"/>
          </a:xfrm>
          <a:prstGeom prst="rect">
            <a:avLst/>
          </a:prstGeom>
          <a:noFill/>
          <a:ln>
            <a:noFill/>
          </a:ln>
        </p:spPr>
      </p:pic>
      <p:sp>
        <p:nvSpPr>
          <p:cNvPr id="1026" name="WordArt 2"/>
          <p:cNvSpPr>
            <a:spLocks noChangeArrowheads="1" noChangeShapeType="1" noTextEdit="1"/>
          </p:cNvSpPr>
          <p:nvPr/>
        </p:nvSpPr>
        <p:spPr bwMode="auto">
          <a:xfrm>
            <a:off x="2582452" y="324276"/>
            <a:ext cx="3619500" cy="965200"/>
          </a:xfrm>
          <a:prstGeom prst="rect">
            <a:avLst/>
          </a:prstGeom>
        </p:spPr>
        <p:txBody>
          <a:bodyPr wrap="none" fromWordArt="1">
            <a:prstTxWarp prst="textPlain">
              <a:avLst>
                <a:gd name="adj" fmla="val 50000"/>
              </a:avLst>
            </a:prstTxWarp>
            <a:scene3d>
              <a:camera prst="orthographicFront"/>
              <a:lightRig rig="soft" dir="t">
                <a:rot lat="0" lon="0" rev="15600000"/>
              </a:lightRig>
            </a:scene3d>
            <a:sp3d extrusionH="57150" prstMaterial="softEdge">
              <a:bevelT w="25400" h="38100"/>
            </a:sp3d>
          </a:bodyPr>
          <a:lstStyle/>
          <a:p>
            <a:pPr algn="ctr" rtl="0"/>
            <a:r>
              <a:rPr lang="ru-RU" sz="3600" b="1" i="1" kern="10" dirty="0">
                <a:ln>
                  <a:solidFill>
                    <a:srgbClr val="FF0000"/>
                  </a:solidFill>
                </a:ln>
                <a:solidFill>
                  <a:srgbClr val="92D050"/>
                </a:solidFill>
                <a:effectLst>
                  <a:reflection blurRad="6350" stA="50000" endA="300" endPos="50000" dist="29997" dir="5400000" sy="-100000" algn="bl" rotWithShape="0"/>
                </a:effectLst>
                <a:latin typeface="Constantia"/>
              </a:rPr>
              <a:t>Росток</a:t>
            </a:r>
          </a:p>
        </p:txBody>
      </p:sp>
      <p:sp>
        <p:nvSpPr>
          <p:cNvPr id="18" name="TextBox 17"/>
          <p:cNvSpPr txBox="1"/>
          <p:nvPr/>
        </p:nvSpPr>
        <p:spPr>
          <a:xfrm>
            <a:off x="309099" y="2340741"/>
            <a:ext cx="2571768" cy="3046988"/>
          </a:xfrm>
          <a:prstGeom prst="rect">
            <a:avLst/>
          </a:prstGeom>
          <a:noFill/>
        </p:spPr>
        <p:txBody>
          <a:bodyPr wrap="square" rtlCol="0">
            <a:spAutoFit/>
          </a:bodyPr>
          <a:lstStyle/>
          <a:p>
            <a:r>
              <a:rPr lang="ru-RU" sz="3200" b="1" i="1" dirty="0">
                <a:ln>
                  <a:solidFill>
                    <a:srgbClr val="25A51B"/>
                  </a:solidFill>
                </a:ln>
                <a:solidFill>
                  <a:srgbClr val="FFC000"/>
                </a:solidFill>
                <a:latin typeface="Times New Roman" pitchFamily="18" charset="0"/>
                <a:cs typeface="Times New Roman" pitchFamily="18" charset="0"/>
              </a:rPr>
              <a:t>Р</a:t>
            </a:r>
            <a:r>
              <a:rPr lang="ru-RU" sz="1600" i="1" dirty="0">
                <a:latin typeface="Times New Roman" pitchFamily="18" charset="0"/>
                <a:cs typeface="Times New Roman" pitchFamily="18" charset="0"/>
              </a:rPr>
              <a:t> </a:t>
            </a:r>
            <a:r>
              <a:rPr lang="ru-RU" sz="1600" b="1" i="1" dirty="0">
                <a:latin typeface="Times New Roman" pitchFamily="18" charset="0"/>
                <a:cs typeface="Times New Roman" pitchFamily="18" charset="0"/>
              </a:rPr>
              <a:t>- растим</a:t>
            </a:r>
          </a:p>
          <a:p>
            <a:r>
              <a:rPr lang="ru-RU" sz="3200" b="1" i="1" dirty="0">
                <a:ln>
                  <a:solidFill>
                    <a:srgbClr val="25A51B"/>
                  </a:solidFill>
                </a:ln>
                <a:solidFill>
                  <a:srgbClr val="FFC000"/>
                </a:solidFill>
                <a:latin typeface="Times New Roman" pitchFamily="18" charset="0"/>
                <a:cs typeface="Times New Roman" pitchFamily="18" charset="0"/>
              </a:rPr>
              <a:t>О</a:t>
            </a:r>
            <a:r>
              <a:rPr lang="ru-RU" sz="1600" i="1" dirty="0">
                <a:solidFill>
                  <a:srgbClr val="FFC000"/>
                </a:solidFill>
                <a:latin typeface="Times New Roman" pitchFamily="18" charset="0"/>
                <a:cs typeface="Times New Roman" pitchFamily="18" charset="0"/>
              </a:rPr>
              <a:t> </a:t>
            </a:r>
            <a:r>
              <a:rPr lang="ru-RU" sz="1600" b="1" i="1" dirty="0">
                <a:latin typeface="Times New Roman" pitchFamily="18" charset="0"/>
                <a:cs typeface="Times New Roman" pitchFamily="18" charset="0"/>
              </a:rPr>
              <a:t>- одаренных</a:t>
            </a:r>
          </a:p>
          <a:p>
            <a:r>
              <a:rPr lang="ru-RU" sz="3200" b="1" i="1" dirty="0">
                <a:ln>
                  <a:solidFill>
                    <a:srgbClr val="25A51B"/>
                  </a:solidFill>
                </a:ln>
                <a:solidFill>
                  <a:srgbClr val="FFC000"/>
                </a:solidFill>
                <a:latin typeface="Times New Roman" pitchFamily="18" charset="0"/>
                <a:cs typeface="Times New Roman" pitchFamily="18" charset="0"/>
              </a:rPr>
              <a:t>С</a:t>
            </a:r>
            <a:r>
              <a:rPr lang="ru-RU" sz="1600" i="1" dirty="0">
                <a:ln>
                  <a:solidFill>
                    <a:srgbClr val="C00000"/>
                  </a:solidFill>
                </a:ln>
                <a:solidFill>
                  <a:srgbClr val="C00000"/>
                </a:solidFill>
                <a:latin typeface="Times New Roman" pitchFamily="18" charset="0"/>
                <a:cs typeface="Times New Roman" pitchFamily="18" charset="0"/>
              </a:rPr>
              <a:t> </a:t>
            </a:r>
            <a:r>
              <a:rPr lang="ru-RU" sz="1400" b="1" i="1" dirty="0">
                <a:latin typeface="Times New Roman" pitchFamily="18" charset="0"/>
                <a:cs typeface="Times New Roman" pitchFamily="18" charset="0"/>
              </a:rPr>
              <a:t>-</a:t>
            </a:r>
            <a:r>
              <a:rPr lang="ru-RU" sz="1600" b="1" i="1" dirty="0">
                <a:latin typeface="Times New Roman" pitchFamily="18" charset="0"/>
                <a:cs typeface="Times New Roman" pitchFamily="18" charset="0"/>
              </a:rPr>
              <a:t> сообразительных</a:t>
            </a:r>
          </a:p>
          <a:p>
            <a:r>
              <a:rPr lang="ru-RU" sz="3200" b="1" i="1" dirty="0">
                <a:ln>
                  <a:solidFill>
                    <a:srgbClr val="25A51B"/>
                  </a:solidFill>
                </a:ln>
                <a:solidFill>
                  <a:srgbClr val="FFC000"/>
                </a:solidFill>
                <a:latin typeface="Times New Roman" pitchFamily="18" charset="0"/>
                <a:cs typeface="Times New Roman" pitchFamily="18" charset="0"/>
              </a:rPr>
              <a:t>Т</a:t>
            </a:r>
            <a:r>
              <a:rPr lang="ru-RU" sz="1600" i="1" dirty="0">
                <a:ln>
                  <a:solidFill>
                    <a:srgbClr val="C00000"/>
                  </a:solidFill>
                </a:ln>
                <a:solidFill>
                  <a:srgbClr val="FFC000"/>
                </a:solidFill>
                <a:latin typeface="Times New Roman" pitchFamily="18" charset="0"/>
                <a:cs typeface="Times New Roman" pitchFamily="18" charset="0"/>
              </a:rPr>
              <a:t> </a:t>
            </a:r>
            <a:r>
              <a:rPr lang="ru-RU" sz="1600" i="1" dirty="0">
                <a:solidFill>
                  <a:srgbClr val="FFC000"/>
                </a:solidFill>
                <a:latin typeface="Times New Roman" pitchFamily="18" charset="0"/>
                <a:cs typeface="Times New Roman" pitchFamily="18" charset="0"/>
              </a:rPr>
              <a:t> </a:t>
            </a:r>
            <a:r>
              <a:rPr lang="ru-RU" sz="1600" b="1" i="1" dirty="0">
                <a:latin typeface="Times New Roman" pitchFamily="18" charset="0"/>
                <a:cs typeface="Times New Roman" pitchFamily="18" charset="0"/>
              </a:rPr>
              <a:t>- творческих</a:t>
            </a:r>
          </a:p>
          <a:p>
            <a:r>
              <a:rPr lang="ru-RU" sz="3200" b="1" i="1" dirty="0">
                <a:ln>
                  <a:solidFill>
                    <a:srgbClr val="25A51B"/>
                  </a:solidFill>
                </a:ln>
                <a:solidFill>
                  <a:srgbClr val="FFC000"/>
                </a:solidFill>
                <a:latin typeface="Times New Roman" pitchFamily="18" charset="0"/>
                <a:cs typeface="Times New Roman" pitchFamily="18" charset="0"/>
              </a:rPr>
              <a:t>О</a:t>
            </a:r>
            <a:r>
              <a:rPr lang="ru-RU" sz="1600" i="1" dirty="0">
                <a:solidFill>
                  <a:srgbClr val="FFC000"/>
                </a:solidFill>
                <a:latin typeface="Times New Roman" pitchFamily="18" charset="0"/>
                <a:cs typeface="Times New Roman" pitchFamily="18" charset="0"/>
              </a:rPr>
              <a:t> </a:t>
            </a:r>
            <a:r>
              <a:rPr lang="ru-RU" sz="1600" b="1" i="1" dirty="0">
                <a:latin typeface="Times New Roman" pitchFamily="18" charset="0"/>
                <a:cs typeface="Times New Roman" pitchFamily="18" charset="0"/>
              </a:rPr>
              <a:t>- очаровательных</a:t>
            </a:r>
          </a:p>
          <a:p>
            <a:r>
              <a:rPr lang="ru-RU" sz="3200" b="1" i="1" dirty="0">
                <a:ln>
                  <a:solidFill>
                    <a:srgbClr val="25A51B"/>
                  </a:solidFill>
                </a:ln>
                <a:solidFill>
                  <a:srgbClr val="FFC000"/>
                </a:solidFill>
                <a:latin typeface="Times New Roman" pitchFamily="18" charset="0"/>
                <a:cs typeface="Times New Roman" pitchFamily="18" charset="0"/>
              </a:rPr>
              <a:t>К</a:t>
            </a:r>
            <a:r>
              <a:rPr lang="ru-RU" sz="1600" i="1" dirty="0">
                <a:solidFill>
                  <a:srgbClr val="FFC000"/>
                </a:solidFill>
                <a:latin typeface="Times New Roman" pitchFamily="18" charset="0"/>
                <a:cs typeface="Times New Roman" pitchFamily="18" charset="0"/>
              </a:rPr>
              <a:t> </a:t>
            </a:r>
            <a:r>
              <a:rPr lang="ru-RU" sz="1400" b="1" i="1" dirty="0">
                <a:latin typeface="Times New Roman" pitchFamily="18" charset="0"/>
                <a:cs typeface="Times New Roman" pitchFamily="18" charset="0"/>
              </a:rPr>
              <a:t>- </a:t>
            </a:r>
            <a:r>
              <a:rPr lang="ru-RU" sz="1600" b="1" i="1" dirty="0">
                <a:latin typeface="Times New Roman" pitchFamily="18" charset="0"/>
                <a:cs typeface="Times New Roman" pitchFamily="18" charset="0"/>
              </a:rPr>
              <a:t>крепышей</a:t>
            </a:r>
          </a:p>
        </p:txBody>
      </p:sp>
      <p:sp>
        <p:nvSpPr>
          <p:cNvPr id="12" name="TextBox 11"/>
          <p:cNvSpPr txBox="1"/>
          <p:nvPr/>
        </p:nvSpPr>
        <p:spPr>
          <a:xfrm>
            <a:off x="135214" y="5530886"/>
            <a:ext cx="2880867" cy="3829703"/>
          </a:xfrm>
          <a:prstGeom prst="rect">
            <a:avLst/>
          </a:prstGeom>
          <a:noFill/>
        </p:spPr>
        <p:txBody>
          <a:bodyPr wrap="square" rtlCol="0">
            <a:spAutoFit/>
          </a:bodyPr>
          <a:lstStyle/>
          <a:p>
            <a:pPr algn="ctr">
              <a:lnSpc>
                <a:spcPct val="150000"/>
              </a:lnSpc>
            </a:pPr>
            <a:r>
              <a:rPr lang="ru-RU" sz="1600" b="1" i="1" dirty="0">
                <a:solidFill>
                  <a:schemeClr val="accent2"/>
                </a:solidFill>
                <a:latin typeface="Times New Roman" pitchFamily="18" charset="0"/>
                <a:cs typeface="Times New Roman" pitchFamily="18" charset="0"/>
              </a:rPr>
              <a:t>Читайте в номере:</a:t>
            </a:r>
            <a:endParaRPr lang="ru-RU" sz="1400" b="1" i="1" dirty="0">
              <a:solidFill>
                <a:schemeClr val="accent2"/>
              </a:solidFill>
              <a:latin typeface="Times New Roman" pitchFamily="18" charset="0"/>
              <a:cs typeface="Times New Roman" pitchFamily="18" charset="0"/>
            </a:endParaRPr>
          </a:p>
          <a:p>
            <a:pPr algn="ctr">
              <a:lnSpc>
                <a:spcPct val="125000"/>
              </a:lnSpc>
            </a:pPr>
            <a:r>
              <a:rPr lang="ru-RU" sz="1400" b="1" i="1" dirty="0">
                <a:solidFill>
                  <a:srgbClr val="00B050"/>
                </a:solidFill>
                <a:latin typeface="Times New Roman" pitchFamily="18" charset="0"/>
                <a:cs typeface="Times New Roman" pitchFamily="18" charset="0"/>
              </a:rPr>
              <a:t>Знакомство с изменениями животного мира осенью</a:t>
            </a:r>
          </a:p>
          <a:p>
            <a:pPr algn="ctr">
              <a:lnSpc>
                <a:spcPct val="125000"/>
              </a:lnSpc>
            </a:pPr>
            <a:r>
              <a:rPr lang="ru-RU" sz="1400" b="1" i="1" dirty="0">
                <a:solidFill>
                  <a:srgbClr val="C00000"/>
                </a:solidFill>
                <a:latin typeface="Times New Roman" pitchFamily="18" charset="0"/>
                <a:cs typeface="Times New Roman" pitchFamily="18" charset="0"/>
              </a:rPr>
              <a:t>Я и окружающий мир</a:t>
            </a:r>
          </a:p>
          <a:p>
            <a:pPr algn="ctr">
              <a:lnSpc>
                <a:spcPct val="125000"/>
              </a:lnSpc>
            </a:pPr>
            <a:r>
              <a:rPr lang="ru-RU" sz="1400" b="1" i="1" dirty="0">
                <a:solidFill>
                  <a:srgbClr val="00B050"/>
                </a:solidFill>
                <a:latin typeface="Times New Roman" pitchFamily="18" charset="0"/>
                <a:cs typeface="Times New Roman" pitchFamily="18" charset="0"/>
              </a:rPr>
              <a:t>Все о русской народной печи</a:t>
            </a:r>
          </a:p>
          <a:p>
            <a:pPr algn="ctr"/>
            <a:r>
              <a:rPr lang="ru-RU" sz="1400" b="1" i="1" dirty="0">
                <a:solidFill>
                  <a:srgbClr val="C00000"/>
                </a:solidFill>
                <a:latin typeface="Times New Roman" pitchFamily="18" charset="0"/>
                <a:cs typeface="Times New Roman" pitchFamily="18" charset="0"/>
              </a:rPr>
              <a:t>Природа формирует личность ребенка</a:t>
            </a:r>
          </a:p>
          <a:p>
            <a:pPr algn="ctr">
              <a:lnSpc>
                <a:spcPct val="125000"/>
              </a:lnSpc>
            </a:pPr>
            <a:r>
              <a:rPr lang="ru-RU" sz="1400" b="1" i="1" dirty="0">
                <a:solidFill>
                  <a:srgbClr val="00B050"/>
                </a:solidFill>
                <a:latin typeface="Times New Roman" pitchFamily="18" charset="0"/>
                <a:cs typeface="Times New Roman" pitchFamily="18" charset="0"/>
              </a:rPr>
              <a:t>Родная природа</a:t>
            </a:r>
          </a:p>
          <a:p>
            <a:pPr algn="ctr">
              <a:lnSpc>
                <a:spcPct val="125000"/>
              </a:lnSpc>
            </a:pPr>
            <a:r>
              <a:rPr lang="ru-RU" sz="1400" b="1" i="1" dirty="0">
                <a:solidFill>
                  <a:srgbClr val="C00000"/>
                </a:solidFill>
                <a:latin typeface="Times New Roman" pitchFamily="18" charset="0"/>
                <a:cs typeface="Times New Roman" pitchFamily="18" charset="0"/>
              </a:rPr>
              <a:t>Осень. Осень? Осень!</a:t>
            </a:r>
          </a:p>
          <a:p>
            <a:pPr algn="ctr">
              <a:lnSpc>
                <a:spcPct val="125000"/>
              </a:lnSpc>
            </a:pPr>
            <a:r>
              <a:rPr lang="ru-RU" sz="1400" b="1" i="1" dirty="0">
                <a:solidFill>
                  <a:srgbClr val="00B050"/>
                </a:solidFill>
                <a:latin typeface="Times New Roman" pitchFamily="18" charset="0"/>
                <a:cs typeface="Times New Roman" pitchFamily="18" charset="0"/>
              </a:rPr>
              <a:t>Расширяем знания детей о Байкале</a:t>
            </a:r>
          </a:p>
          <a:p>
            <a:pPr algn="ctr">
              <a:lnSpc>
                <a:spcPct val="125000"/>
              </a:lnSpc>
            </a:pPr>
            <a:r>
              <a:rPr lang="ru-RU" sz="1400" b="1" i="1" dirty="0">
                <a:solidFill>
                  <a:srgbClr val="C00000"/>
                </a:solidFill>
                <a:latin typeface="Times New Roman" pitchFamily="18" charset="0"/>
                <a:cs typeface="Times New Roman" pitchFamily="18" charset="0"/>
              </a:rPr>
              <a:t>Осень наступила в младшей группе «Карапузы»</a:t>
            </a:r>
          </a:p>
          <a:p>
            <a:pPr algn="ctr">
              <a:lnSpc>
                <a:spcPct val="125000"/>
              </a:lnSpc>
            </a:pPr>
            <a:endParaRPr lang="ru-RU" sz="1400" b="1" i="1" dirty="0">
              <a:solidFill>
                <a:srgbClr val="00B050"/>
              </a:solidFill>
              <a:latin typeface="Times New Roman" pitchFamily="18" charset="0"/>
              <a:cs typeface="Times New Roman" pitchFamily="18" charset="0"/>
            </a:endParaRPr>
          </a:p>
        </p:txBody>
      </p:sp>
      <p:sp>
        <p:nvSpPr>
          <p:cNvPr id="11" name="TextBox 10"/>
          <p:cNvSpPr txBox="1"/>
          <p:nvPr/>
        </p:nvSpPr>
        <p:spPr>
          <a:xfrm>
            <a:off x="3034817" y="7301908"/>
            <a:ext cx="3762843" cy="1682961"/>
          </a:xfrm>
          <a:prstGeom prst="rect">
            <a:avLst/>
          </a:prstGeom>
          <a:noFill/>
        </p:spPr>
        <p:txBody>
          <a:bodyPr wrap="square" rtlCol="0">
            <a:spAutoFit/>
          </a:bodyPr>
          <a:lstStyle/>
          <a:p>
            <a:pPr algn="ctr">
              <a:lnSpc>
                <a:spcPct val="125000"/>
              </a:lnSpc>
            </a:pPr>
            <a:r>
              <a:rPr lang="ru-RU" sz="1400" b="1" i="1" dirty="0">
                <a:solidFill>
                  <a:srgbClr val="C00000"/>
                </a:solidFill>
                <a:latin typeface="Times New Roman" pitchFamily="18" charset="0"/>
                <a:cs typeface="Times New Roman" pitchFamily="18" charset="0"/>
              </a:rPr>
              <a:t>Я и окружающий мир группы «Фантазеры»</a:t>
            </a:r>
          </a:p>
          <a:p>
            <a:pPr algn="ctr">
              <a:lnSpc>
                <a:spcPct val="125000"/>
              </a:lnSpc>
            </a:pPr>
            <a:r>
              <a:rPr lang="ru-RU" sz="1400" b="1" i="1" dirty="0">
                <a:solidFill>
                  <a:srgbClr val="00B050"/>
                </a:solidFill>
                <a:latin typeface="Times New Roman" pitchFamily="18" charset="0"/>
                <a:cs typeface="Times New Roman" pitchFamily="18" charset="0"/>
              </a:rPr>
              <a:t>Подвижные игры народов Сибири</a:t>
            </a:r>
          </a:p>
          <a:p>
            <a:pPr algn="ctr">
              <a:lnSpc>
                <a:spcPct val="125000"/>
              </a:lnSpc>
            </a:pPr>
            <a:r>
              <a:rPr lang="ru-RU" sz="1400" b="1" i="1" dirty="0">
                <a:solidFill>
                  <a:srgbClr val="C00000"/>
                </a:solidFill>
                <a:latin typeface="Times New Roman" pitchFamily="18" charset="0"/>
                <a:cs typeface="Times New Roman" pitchFamily="18" charset="0"/>
              </a:rPr>
              <a:t>Подвижные игры с детьми на прогулке осенью</a:t>
            </a:r>
          </a:p>
          <a:p>
            <a:pPr algn="ctr">
              <a:lnSpc>
                <a:spcPct val="125000"/>
              </a:lnSpc>
            </a:pPr>
            <a:r>
              <a:rPr lang="ru-RU" sz="1400" b="1" i="1" dirty="0">
                <a:solidFill>
                  <a:srgbClr val="00B050"/>
                </a:solidFill>
                <a:latin typeface="Times New Roman" pitchFamily="18" charset="0"/>
                <a:cs typeface="Times New Roman" pitchFamily="18" charset="0"/>
              </a:rPr>
              <a:t>Летом петь еще веселее!</a:t>
            </a:r>
          </a:p>
          <a:p>
            <a:pPr algn="ctr">
              <a:lnSpc>
                <a:spcPct val="125000"/>
              </a:lnSpc>
            </a:pPr>
            <a:r>
              <a:rPr lang="ru-RU" sz="1400" b="1" i="1" dirty="0">
                <a:solidFill>
                  <a:srgbClr val="C00000"/>
                </a:solidFill>
                <a:latin typeface="Times New Roman" pitchFamily="18" charset="0"/>
                <a:cs typeface="Times New Roman" pitchFamily="18" charset="0"/>
              </a:rPr>
              <a:t>Зачем ты это сделал? </a:t>
            </a:r>
          </a:p>
        </p:txBody>
      </p:sp>
      <p:pic>
        <p:nvPicPr>
          <p:cNvPr id="6" name="Рисунок 5">
            <a:extLst>
              <a:ext uri="{FF2B5EF4-FFF2-40B4-BE49-F238E27FC236}">
                <a16:creationId xmlns:a16="http://schemas.microsoft.com/office/drawing/2014/main" id="{B878236F-4541-493B-92DA-58C3658EFA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151295" y="2412995"/>
            <a:ext cx="3436275" cy="4658224"/>
          </a:xfrm>
          <a:prstGeom prst="rect">
            <a:avLst/>
          </a:prstGeom>
          <a:effectLst>
            <a:glow rad="228600">
              <a:schemeClr val="accent6">
                <a:satMod val="175000"/>
                <a:alpha val="40000"/>
              </a:schemeClr>
            </a:glow>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F:\Август\6\2.jpg">
            <a:extLst>
              <a:ext uri="{FF2B5EF4-FFF2-40B4-BE49-F238E27FC236}">
                <a16:creationId xmlns:a16="http://schemas.microsoft.com/office/drawing/2014/main" id="{386E179B-8953-420A-851E-02DDC412E0DB}"/>
              </a:ext>
            </a:extLst>
          </p:cNvPr>
          <p:cNvPicPr>
            <a:picLocks noChangeAspect="1" noChangeArrowheads="1"/>
          </p:cNvPicPr>
          <p:nvPr/>
        </p:nvPicPr>
        <p:blipFill>
          <a:blip r:embed="rId2" cstate="print"/>
          <a:srcRect l="6966" t="8571" r="8571"/>
          <a:stretch>
            <a:fillRect/>
          </a:stretch>
        </p:blipFill>
        <p:spPr bwMode="auto">
          <a:xfrm>
            <a:off x="4383879" y="5080367"/>
            <a:ext cx="2141466" cy="3090774"/>
          </a:xfrm>
          <a:prstGeom prst="rect">
            <a:avLst/>
          </a:prstGeom>
          <a:noFill/>
          <a:effectLst>
            <a:glow rad="228600">
              <a:schemeClr val="accent6">
                <a:satMod val="175000"/>
                <a:alpha val="40000"/>
              </a:schemeClr>
            </a:glow>
          </a:effectLst>
        </p:spPr>
      </p:pic>
      <p:sp>
        <p:nvSpPr>
          <p:cNvPr id="22" name="Заголовок 1"/>
          <p:cNvSpPr txBox="1">
            <a:spLocks/>
          </p:cNvSpPr>
          <p:nvPr/>
        </p:nvSpPr>
        <p:spPr>
          <a:xfrm>
            <a:off x="785794" y="53915"/>
            <a:ext cx="5715040" cy="845677"/>
          </a:xfrm>
          <a:prstGeom prst="rect">
            <a:avLst/>
          </a:prstGeom>
        </p:spPr>
        <p:txBody>
          <a:bodyPr vert="horz" lIns="91440" tIns="45720" rIns="91440" bIns="45720" rtlCol="0" anchor="ctr">
            <a:noAutofit/>
          </a:bodyPr>
          <a:lstStyle/>
          <a:p>
            <a:pPr algn="ctr">
              <a:lnSpc>
                <a:spcPct val="120000"/>
              </a:lnSpc>
            </a:pPr>
            <a:r>
              <a:rPr lang="ru-RU" sz="1400" b="1" i="1" dirty="0">
                <a:solidFill>
                  <a:srgbClr val="C00000"/>
                </a:solidFill>
                <a:latin typeface="Times New Roman" pitchFamily="18" charset="0"/>
                <a:cs typeface="Times New Roman" pitchFamily="18" charset="0"/>
              </a:rPr>
              <a:t>Советуют педагоги</a:t>
            </a:r>
          </a:p>
          <a:p>
            <a:pPr algn="ctr"/>
            <a:r>
              <a:rPr lang="ru-RU" sz="1400" b="1" i="1" dirty="0">
                <a:solidFill>
                  <a:srgbClr val="00B050"/>
                </a:solidFill>
                <a:latin typeface="Times New Roman" pitchFamily="18" charset="0"/>
                <a:cs typeface="Times New Roman" pitchFamily="18" charset="0"/>
              </a:rPr>
              <a:t>Расширяем знания детей о Байкале</a:t>
            </a:r>
            <a:endParaRPr lang="ru-RU" sz="1200" b="1" dirty="0">
              <a:latin typeface="Times New Roman" pitchFamily="18" charset="0"/>
              <a:cs typeface="Times New Roman" pitchFamily="18" charset="0"/>
            </a:endParaRPr>
          </a:p>
        </p:txBody>
      </p:sp>
      <p:sp>
        <p:nvSpPr>
          <p:cNvPr id="11" name="Прямоугольник 10"/>
          <p:cNvSpPr/>
          <p:nvPr/>
        </p:nvSpPr>
        <p:spPr>
          <a:xfrm>
            <a:off x="332655" y="899592"/>
            <a:ext cx="6356817" cy="8217634"/>
          </a:xfrm>
          <a:prstGeom prst="rect">
            <a:avLst/>
          </a:prstGeom>
        </p:spPr>
        <p:txBody>
          <a:bodyPr wrap="square">
            <a:spAutoFit/>
          </a:bodyPr>
          <a:lstStyle/>
          <a:p>
            <a:pPr algn="just"/>
            <a:r>
              <a:rPr lang="ru-RU" sz="1200" dirty="0">
                <a:latin typeface="Times New Roman" pitchFamily="18" charset="0"/>
                <a:cs typeface="Times New Roman" pitchFamily="18" charset="0"/>
              </a:rPr>
              <a:t>Уважаемые родители, расскажите ребенку, что Байкал - самое глубокое и чистое, пресное озеро. Объясните, что такое пресное (в море вода соленая, а в Байкале - пресная, вкусная ее можно пить) Проведите опыт: возьмите 2 стакана с водой, в один добавьте немного соли и предложите ребенку попробовать. Несоленая вода вкусная! Продолжите рассказ: в Байкале водится много рыбы и живет нерпа.</a:t>
            </a:r>
          </a:p>
          <a:p>
            <a:pPr algn="just"/>
            <a:r>
              <a:rPr lang="ru-RU" sz="1200" dirty="0">
                <a:latin typeface="Times New Roman" pitchFamily="18" charset="0"/>
                <a:cs typeface="Times New Roman" pitchFamily="18" charset="0"/>
              </a:rPr>
              <a:t>Поиграйте с водой!</a:t>
            </a:r>
          </a:p>
          <a:p>
            <a:pPr algn="just"/>
            <a:r>
              <a:rPr lang="ru-RU" sz="1200" dirty="0">
                <a:latin typeface="Times New Roman" pitchFamily="18" charset="0"/>
                <a:cs typeface="Times New Roman" pitchFamily="18" charset="0"/>
              </a:rPr>
              <a:t>Налейте в небольшой тазик воду, пусть ребенок потрогает ее. Затем скажите, что в воде хорошо плавают рыбки, уточки, предложите детям опустить эти игрушки в воду (можно кораблик) А, теперь, пусть ребенок подует, чтобы появились волны и рыбки поплыли («Шторм на Байкале»). Потом, с помощью черпака ребенок может достать игрушки из воды.</a:t>
            </a:r>
          </a:p>
          <a:p>
            <a:pPr algn="just"/>
            <a:r>
              <a:rPr lang="ru-RU" sz="1200" dirty="0">
                <a:latin typeface="Times New Roman" pitchFamily="18" charset="0"/>
                <a:cs typeface="Times New Roman" pitchFamily="18" charset="0"/>
              </a:rPr>
              <a:t>С детьми можно слепить «Байкальские камни»</a:t>
            </a:r>
          </a:p>
          <a:p>
            <a:pPr algn="just"/>
            <a:r>
              <a:rPr lang="ru-RU" sz="1200" dirty="0">
                <a:latin typeface="Times New Roman" pitchFamily="18" charset="0"/>
                <a:cs typeface="Times New Roman" pitchFamily="18" charset="0"/>
              </a:rPr>
              <a:t>Вода на Байкале мягкая, обтачивает острые углы камне, поэтому они такие гладкие. Сильной волной Байкал выбрасывает камни на берег. С ними можно играть, кидать в воду. По камешкам хорошо ходить босыми ногами, массируя ступни.</a:t>
            </a:r>
          </a:p>
          <a:p>
            <a:pPr algn="just"/>
            <a:r>
              <a:rPr lang="ru-RU" sz="1200" dirty="0">
                <a:latin typeface="Times New Roman" pitchFamily="18" charset="0"/>
                <a:cs typeface="Times New Roman" pitchFamily="18" charset="0"/>
              </a:rPr>
              <a:t>Расскажите ребенку про камни на Байкале (гладкие, ровные, разного цвета с различными вкраплениями)</a:t>
            </a:r>
          </a:p>
          <a:p>
            <a:pPr algn="just"/>
            <a:r>
              <a:rPr lang="ru-RU" sz="1200" dirty="0">
                <a:latin typeface="Times New Roman" pitchFamily="18" charset="0"/>
                <a:cs typeface="Times New Roman" pitchFamily="18" charset="0"/>
              </a:rPr>
              <a:t>Предложите ребенку слепить различные камни (разноцветные, разной величины). Для этого не обязательно иметь новый пластилин, можно взять остатки пластилина разного цвета и соединить в один комок (получатся красивые камни). Возьмите картон синего цвета (цвет воды). Разделите пластилин на кусочки разного размера (дети постарше могут сделать это самостоятельно). Ребенок раскатывает между ладоней шарики. Затем прикрепляет их к основе (картону) в хаотичном порядке.</a:t>
            </a:r>
          </a:p>
          <a:p>
            <a:pPr algn="just"/>
            <a:r>
              <a:rPr lang="ru-RU" sz="1200" dirty="0">
                <a:latin typeface="Times New Roman" pitchFamily="18" charset="0"/>
                <a:cs typeface="Times New Roman" pitchFamily="18" charset="0"/>
              </a:rPr>
              <a:t>Вот какие красивые камни на берегу Байкала!</a:t>
            </a:r>
          </a:p>
          <a:p>
            <a:pPr algn="just"/>
            <a:endParaRPr lang="ru-RU" sz="1200" dirty="0">
              <a:latin typeface="Times New Roman" pitchFamily="18" charset="0"/>
              <a:cs typeface="Times New Roman" pitchFamily="18" charset="0"/>
            </a:endParaRPr>
          </a:p>
          <a:p>
            <a:pPr algn="just"/>
            <a:endParaRPr lang="ru-RU" sz="1200" dirty="0">
              <a:latin typeface="Times New Roman" pitchFamily="18" charset="0"/>
              <a:cs typeface="Times New Roman" pitchFamily="18" charset="0"/>
            </a:endParaRPr>
          </a:p>
          <a:p>
            <a:pPr algn="just"/>
            <a:endParaRPr lang="ru-RU" sz="1200" dirty="0">
              <a:latin typeface="Times New Roman" pitchFamily="18" charset="0"/>
              <a:cs typeface="Times New Roman" pitchFamily="18" charset="0"/>
            </a:endParaRPr>
          </a:p>
          <a:p>
            <a:pPr algn="just"/>
            <a:endParaRPr lang="ru-RU" sz="1200" dirty="0">
              <a:latin typeface="Times New Roman" pitchFamily="18" charset="0"/>
              <a:cs typeface="Times New Roman" pitchFamily="18" charset="0"/>
            </a:endParaRPr>
          </a:p>
          <a:p>
            <a:pPr algn="just"/>
            <a:endParaRPr lang="ru-RU" sz="1200" dirty="0">
              <a:latin typeface="Times New Roman" pitchFamily="18" charset="0"/>
              <a:cs typeface="Times New Roman" pitchFamily="18" charset="0"/>
            </a:endParaRPr>
          </a:p>
          <a:p>
            <a:pPr algn="just"/>
            <a:endParaRPr lang="ru-RU" sz="1200" dirty="0">
              <a:latin typeface="Times New Roman" pitchFamily="18" charset="0"/>
              <a:cs typeface="Times New Roman" pitchFamily="18" charset="0"/>
            </a:endParaRPr>
          </a:p>
          <a:p>
            <a:pPr algn="just"/>
            <a:endParaRPr lang="ru-RU" sz="1200" dirty="0">
              <a:latin typeface="Times New Roman" pitchFamily="18" charset="0"/>
              <a:cs typeface="Times New Roman" pitchFamily="18" charset="0"/>
            </a:endParaRPr>
          </a:p>
          <a:p>
            <a:pPr algn="just"/>
            <a:endParaRPr lang="ru-RU" sz="1200" dirty="0">
              <a:latin typeface="Times New Roman" pitchFamily="18" charset="0"/>
              <a:cs typeface="Times New Roman" pitchFamily="18" charset="0"/>
            </a:endParaRPr>
          </a:p>
          <a:p>
            <a:pPr algn="just"/>
            <a:endParaRPr lang="ru-RU" sz="1200" dirty="0">
              <a:latin typeface="Times New Roman" pitchFamily="18" charset="0"/>
              <a:cs typeface="Times New Roman" pitchFamily="18" charset="0"/>
            </a:endParaRPr>
          </a:p>
          <a:p>
            <a:pPr algn="just"/>
            <a:endParaRPr lang="ru-RU" sz="1200" dirty="0">
              <a:latin typeface="Times New Roman" pitchFamily="18" charset="0"/>
              <a:cs typeface="Times New Roman" pitchFamily="18" charset="0"/>
            </a:endParaRPr>
          </a:p>
          <a:p>
            <a:pPr algn="just"/>
            <a:endParaRPr lang="ru-RU" sz="1200" dirty="0">
              <a:latin typeface="Times New Roman" pitchFamily="18" charset="0"/>
              <a:cs typeface="Times New Roman" pitchFamily="18" charset="0"/>
            </a:endParaRPr>
          </a:p>
          <a:p>
            <a:pPr algn="just"/>
            <a:endParaRPr lang="ru-RU" sz="1200" dirty="0">
              <a:latin typeface="Times New Roman" pitchFamily="18" charset="0"/>
              <a:cs typeface="Times New Roman" pitchFamily="18" charset="0"/>
            </a:endParaRPr>
          </a:p>
          <a:p>
            <a:pPr algn="just"/>
            <a:endParaRPr lang="ru-RU" sz="1200" dirty="0">
              <a:latin typeface="Times New Roman" pitchFamily="18" charset="0"/>
              <a:cs typeface="Times New Roman" pitchFamily="18" charset="0"/>
            </a:endParaRPr>
          </a:p>
          <a:p>
            <a:pPr algn="just"/>
            <a:endParaRPr lang="ru-RU" sz="1200" dirty="0">
              <a:latin typeface="Times New Roman" pitchFamily="18" charset="0"/>
              <a:cs typeface="Times New Roman" pitchFamily="18" charset="0"/>
            </a:endParaRPr>
          </a:p>
          <a:p>
            <a:pPr algn="just"/>
            <a:r>
              <a:rPr lang="ru-RU" sz="1200" dirty="0">
                <a:solidFill>
                  <a:srgbClr val="1F8D17"/>
                </a:solidFill>
                <a:latin typeface="Times New Roman" pitchFamily="18" charset="0"/>
                <a:cs typeface="Times New Roman" pitchFamily="18" charset="0"/>
              </a:rPr>
              <a:t>Пальчиковая игра «Байкал»</a:t>
            </a:r>
          </a:p>
          <a:p>
            <a:pPr algn="just"/>
            <a:r>
              <a:rPr lang="ru-RU" sz="1200" dirty="0">
                <a:latin typeface="Times New Roman" pitchFamily="18" charset="0"/>
                <a:cs typeface="Times New Roman" pitchFamily="18" charset="0"/>
              </a:rPr>
              <a:t>Байкал – большое море,                           Показывают руками</a:t>
            </a:r>
          </a:p>
          <a:p>
            <a:pPr algn="just"/>
            <a:r>
              <a:rPr lang="ru-RU" sz="1200" dirty="0">
                <a:latin typeface="Times New Roman" pitchFamily="18" charset="0"/>
                <a:cs typeface="Times New Roman" pitchFamily="18" charset="0"/>
              </a:rPr>
              <a:t>Волны плещутся привольно.                   Изображают «волны»</a:t>
            </a:r>
          </a:p>
          <a:p>
            <a:pPr algn="just"/>
            <a:r>
              <a:rPr lang="ru-RU" sz="1200" dirty="0">
                <a:latin typeface="Times New Roman" pitchFamily="18" charset="0"/>
                <a:cs typeface="Times New Roman" pitchFamily="18" charset="0"/>
              </a:rPr>
              <a:t>Чайки весело кричат,                                Ладонями изображают крик птиц</a:t>
            </a:r>
          </a:p>
          <a:p>
            <a:pPr algn="just"/>
            <a:r>
              <a:rPr lang="ru-RU" sz="1200" dirty="0">
                <a:latin typeface="Times New Roman" pitchFamily="18" charset="0"/>
                <a:cs typeface="Times New Roman" pitchFamily="18" charset="0"/>
              </a:rPr>
              <a:t>Рыб поймать все норовят.                        Изображают ловлю кистями рук</a:t>
            </a:r>
          </a:p>
          <a:p>
            <a:pPr algn="just"/>
            <a:r>
              <a:rPr lang="ru-RU" sz="1200" dirty="0">
                <a:latin typeface="Times New Roman" pitchFamily="18" charset="0"/>
                <a:cs typeface="Times New Roman" pitchFamily="18" charset="0"/>
              </a:rPr>
              <a:t>Там их много – всех ни счесть….           Показывают указательным пальцем счет</a:t>
            </a:r>
          </a:p>
          <a:p>
            <a:pPr algn="just"/>
            <a:r>
              <a:rPr lang="ru-RU" sz="1200" dirty="0">
                <a:latin typeface="Times New Roman" pitchFamily="18" charset="0"/>
                <a:cs typeface="Times New Roman" pitchFamily="18" charset="0"/>
              </a:rPr>
              <a:t>И конечно нерпы есть!                             Поднимают вверх большие пальцы обеих рук.</a:t>
            </a:r>
          </a:p>
        </p:txBody>
      </p:sp>
      <p:pic>
        <p:nvPicPr>
          <p:cNvPr id="3" name="Рисунок 2">
            <a:extLst>
              <a:ext uri="{FF2B5EF4-FFF2-40B4-BE49-F238E27FC236}">
                <a16:creationId xmlns:a16="http://schemas.microsoft.com/office/drawing/2014/main" id="{079F061F-418A-4FBA-AC7A-6B1514B33B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80" y="5292080"/>
            <a:ext cx="3456384" cy="2327299"/>
          </a:xfrm>
          <a:prstGeom prst="rect">
            <a:avLst/>
          </a:prstGeom>
          <a:effectLst>
            <a:glow rad="228600">
              <a:schemeClr val="accent6">
                <a:satMod val="175000"/>
                <a:alpha val="40000"/>
              </a:schemeClr>
            </a:glow>
          </a:effectLst>
        </p:spPr>
      </p:pic>
    </p:spTree>
    <p:extLst>
      <p:ext uri="{BB962C8B-B14F-4D97-AF65-F5344CB8AC3E}">
        <p14:creationId xmlns:p14="http://schemas.microsoft.com/office/powerpoint/2010/main" val="619944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785794" y="142844"/>
            <a:ext cx="5715040" cy="1000132"/>
          </a:xfrm>
          <a:prstGeom prst="rect">
            <a:avLst/>
          </a:prstGeom>
        </p:spPr>
        <p:txBody>
          <a:bodyPr vert="horz" lIns="91440" tIns="45720" rIns="91440" bIns="45720" rtlCol="0" anchor="ctr">
            <a:noAutofit/>
          </a:bodyPr>
          <a:lstStyle/>
          <a:p>
            <a:pPr algn="ctr">
              <a:lnSpc>
                <a:spcPct val="120000"/>
              </a:lnSpc>
            </a:pPr>
            <a:r>
              <a:rPr lang="ru-RU" sz="1400" b="1" i="1" dirty="0">
                <a:solidFill>
                  <a:srgbClr val="C00000"/>
                </a:solidFill>
                <a:latin typeface="Times New Roman" pitchFamily="18" charset="0"/>
                <a:cs typeface="Times New Roman" pitchFamily="18" charset="0"/>
              </a:rPr>
              <a:t>В гостях у малышей</a:t>
            </a:r>
          </a:p>
          <a:p>
            <a:pPr algn="ctr">
              <a:lnSpc>
                <a:spcPct val="120000"/>
              </a:lnSpc>
            </a:pPr>
            <a:r>
              <a:rPr lang="ru-RU" sz="1400" b="1" i="1" dirty="0">
                <a:solidFill>
                  <a:srgbClr val="00B050"/>
                </a:solidFill>
                <a:latin typeface="Times New Roman" pitchFamily="18" charset="0"/>
                <a:cs typeface="Times New Roman" pitchFamily="18" charset="0"/>
              </a:rPr>
              <a:t>Осень наступила в младшей группе «Карапузы»</a:t>
            </a:r>
          </a:p>
          <a:p>
            <a:pPr algn="just">
              <a:lnSpc>
                <a:spcPct val="120000"/>
              </a:lnSpc>
            </a:pPr>
            <a:r>
              <a:rPr lang="ru-RU" sz="1200" dirty="0">
                <a:latin typeface="Times New Roman" pitchFamily="18" charset="0"/>
                <a:cs typeface="Times New Roman" pitchFamily="18" charset="0"/>
              </a:rPr>
              <a:t>    </a:t>
            </a:r>
          </a:p>
          <a:p>
            <a:pPr>
              <a:lnSpc>
                <a:spcPct val="120000"/>
              </a:lnSpc>
            </a:pPr>
            <a:endParaRPr lang="ru-RU" sz="1200" b="1" dirty="0">
              <a:latin typeface="Times New Roman" pitchFamily="18" charset="0"/>
              <a:cs typeface="Times New Roman" pitchFamily="18" charset="0"/>
            </a:endParaRPr>
          </a:p>
        </p:txBody>
      </p:sp>
      <p:sp>
        <p:nvSpPr>
          <p:cNvPr id="2" name="Прямоугольник 1"/>
          <p:cNvSpPr/>
          <p:nvPr/>
        </p:nvSpPr>
        <p:spPr>
          <a:xfrm>
            <a:off x="332657" y="748003"/>
            <a:ext cx="6405960" cy="4225644"/>
          </a:xfrm>
          <a:prstGeom prst="rect">
            <a:avLst/>
          </a:prstGeom>
        </p:spPr>
        <p:txBody>
          <a:bodyPr wrap="square">
            <a:spAutoFit/>
          </a:bodyPr>
          <a:lstStyle/>
          <a:p>
            <a:pPr indent="-108000" algn="r">
              <a:lnSpc>
                <a:spcPct val="125000"/>
              </a:lnSpc>
            </a:pPr>
            <a:r>
              <a:rPr lang="ru-RU" sz="1200" dirty="0">
                <a:latin typeface="Times New Roman" panose="02020603050405020304" pitchFamily="18" charset="0"/>
                <a:cs typeface="Times New Roman" panose="02020603050405020304" pitchFamily="18" charset="0"/>
              </a:rPr>
              <a:t>Если на деревьях листья пожелтели,</a:t>
            </a:r>
          </a:p>
          <a:p>
            <a:pPr indent="-108000" algn="r">
              <a:lnSpc>
                <a:spcPct val="125000"/>
              </a:lnSpc>
            </a:pPr>
            <a:r>
              <a:rPr lang="ru-RU" sz="1200" dirty="0">
                <a:latin typeface="Times New Roman" panose="02020603050405020304" pitchFamily="18" charset="0"/>
                <a:cs typeface="Times New Roman" panose="02020603050405020304" pitchFamily="18" charset="0"/>
              </a:rPr>
              <a:t>Если в край далекий птицы улетели,</a:t>
            </a:r>
          </a:p>
          <a:p>
            <a:pPr indent="-108000" algn="r">
              <a:lnSpc>
                <a:spcPct val="125000"/>
              </a:lnSpc>
            </a:pPr>
            <a:r>
              <a:rPr lang="ru-RU" sz="1200" dirty="0">
                <a:latin typeface="Times New Roman" panose="02020603050405020304" pitchFamily="18" charset="0"/>
                <a:cs typeface="Times New Roman" panose="02020603050405020304" pitchFamily="18" charset="0"/>
              </a:rPr>
              <a:t>Если небо хмурое, если дождик льётся-</a:t>
            </a:r>
          </a:p>
          <a:p>
            <a:pPr indent="-108000" algn="r">
              <a:lnSpc>
                <a:spcPct val="125000"/>
              </a:lnSpc>
            </a:pPr>
            <a:r>
              <a:rPr lang="ru-RU" sz="1200" dirty="0">
                <a:latin typeface="Times New Roman" panose="02020603050405020304" pitchFamily="18" charset="0"/>
                <a:cs typeface="Times New Roman" panose="02020603050405020304" pitchFamily="18" charset="0"/>
              </a:rPr>
              <a:t>                 Это время года осенью зовется.	</a:t>
            </a:r>
          </a:p>
          <a:p>
            <a:pPr indent="-108000" algn="just">
              <a:lnSpc>
                <a:spcPct val="125000"/>
              </a:lnSpc>
            </a:pPr>
            <a:r>
              <a:rPr lang="ru-RU" sz="1200" dirty="0">
                <a:latin typeface="Times New Roman" panose="02020603050405020304" pitchFamily="18" charset="0"/>
                <a:cs typeface="Times New Roman" panose="02020603050405020304" pitchFamily="18" charset="0"/>
              </a:rPr>
              <a:t>В начале октября в 1 младшей группе «Карапузы» прошла интересная, познавательная тематическая неделя «Осень наступила». Учились формировать преставления воспитанников о сезонных изменениях в природе, о характерные признаки осени. Дать первичные преставления о сборе урожая, воспитывать интерес к познанию окружающего мира.</a:t>
            </a:r>
          </a:p>
          <a:p>
            <a:pPr indent="-108000" algn="just">
              <a:lnSpc>
                <a:spcPct val="125000"/>
              </a:lnSpc>
            </a:pPr>
            <a:r>
              <a:rPr lang="ru-RU" sz="1200" dirty="0">
                <a:latin typeface="Times New Roman" panose="02020603050405020304" pitchFamily="18" charset="0"/>
                <a:cs typeface="Times New Roman" panose="02020603050405020304" pitchFamily="18" charset="0"/>
              </a:rPr>
              <a:t>В течение недели воспитанники знакомились с осенними изменениями в природе. Знакомясь с осенними признаками, провели коллективное рисование пальчиками «Листопад». По сенсорному развитию играли в дидактическую игру «Подбери лист». Еще дети узнали, что осень – это пора сбора урожая.  Учились называть овощи и фрукты, различать их на ощупь и группировать. Во время бесед дети узнали, какие блюда можно приготовить из выращенного урожая, об их пользе для здоровья. На занятии по изобразительной деятельности ребята «консервировали компот» из яблок. В самостоятельной игровой деятельности играли в настольно – печатные игры «Овощи, фрукты», в дидактические игры «Чудесный мешочек», «Разложи овощи и фрукты по корзинкам», «Узнай по описанию».</a:t>
            </a:r>
          </a:p>
          <a:p>
            <a:pPr indent="-108000" algn="just">
              <a:lnSpc>
                <a:spcPct val="125000"/>
              </a:lnSpc>
            </a:pPr>
            <a:r>
              <a:rPr lang="ru-RU" sz="1200" dirty="0">
                <a:latin typeface="Times New Roman" panose="02020603050405020304" pitchFamily="18" charset="0"/>
                <a:cs typeface="Times New Roman" panose="02020603050405020304" pitchFamily="18" charset="0"/>
              </a:rPr>
              <a:t>Осень-удивительная пора!</a:t>
            </a:r>
          </a:p>
        </p:txBody>
      </p:sp>
      <p:pic>
        <p:nvPicPr>
          <p:cNvPr id="7" name="Рисунок 6">
            <a:extLst>
              <a:ext uri="{FF2B5EF4-FFF2-40B4-BE49-F238E27FC236}">
                <a16:creationId xmlns:a16="http://schemas.microsoft.com/office/drawing/2014/main" id="{269F71F7-5A48-42E5-BEF2-016D8C954D97}"/>
              </a:ext>
            </a:extLst>
          </p:cNvPr>
          <p:cNvPicPr>
            <a:picLocks noChangeAspect="1"/>
          </p:cNvPicPr>
          <p:nvPr/>
        </p:nvPicPr>
        <p:blipFill rotWithShape="1">
          <a:blip r:embed="rId3">
            <a:extLst>
              <a:ext uri="{28A0092B-C50C-407E-A947-70E740481C1C}">
                <a14:useLocalDpi xmlns:a14="http://schemas.microsoft.com/office/drawing/2010/main" val="0"/>
              </a:ext>
            </a:extLst>
          </a:blip>
          <a:srcRect t="38383"/>
          <a:stretch/>
        </p:blipFill>
        <p:spPr>
          <a:xfrm>
            <a:off x="281112" y="5049056"/>
            <a:ext cx="6405959" cy="3947114"/>
          </a:xfrm>
          <a:prstGeom prst="rect">
            <a:avLst/>
          </a:prstGeom>
          <a:effectLst>
            <a:glow rad="228600">
              <a:schemeClr val="accent6">
                <a:satMod val="175000"/>
                <a:alpha val="40000"/>
              </a:schemeClr>
            </a:glow>
          </a:effectLst>
        </p:spPr>
      </p:pic>
      <p:pic>
        <p:nvPicPr>
          <p:cNvPr id="1026" name="Picture 2" descr="Грибочки картинки.">
            <a:extLst>
              <a:ext uri="{FF2B5EF4-FFF2-40B4-BE49-F238E27FC236}">
                <a16:creationId xmlns:a16="http://schemas.microsoft.com/office/drawing/2014/main" id="{1E00FF11-9DB3-4263-84F1-092B20D47FB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7166" y="748003"/>
            <a:ext cx="907354" cy="9188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Грибочки картинки.">
            <a:extLst>
              <a:ext uri="{FF2B5EF4-FFF2-40B4-BE49-F238E27FC236}">
                <a16:creationId xmlns:a16="http://schemas.microsoft.com/office/drawing/2014/main" id="{BB0CDDEA-7BAD-4EE8-90BF-F898678772D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89030" y="832493"/>
            <a:ext cx="907354" cy="83434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Грибочки картинки.">
            <a:extLst>
              <a:ext uri="{FF2B5EF4-FFF2-40B4-BE49-F238E27FC236}">
                <a16:creationId xmlns:a16="http://schemas.microsoft.com/office/drawing/2014/main" id="{E2F23CC0-724F-449C-953E-DA59AB5BD77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20894" y="748003"/>
            <a:ext cx="907354" cy="91884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Грибочки картинки.">
            <a:extLst>
              <a:ext uri="{FF2B5EF4-FFF2-40B4-BE49-F238E27FC236}">
                <a16:creationId xmlns:a16="http://schemas.microsoft.com/office/drawing/2014/main" id="{350E4E29-F010-4405-8510-82AD01C3E84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81960" y="824465"/>
            <a:ext cx="907354" cy="834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6765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785794" y="142844"/>
            <a:ext cx="5715040" cy="1000132"/>
          </a:xfrm>
          <a:prstGeom prst="rect">
            <a:avLst/>
          </a:prstGeom>
        </p:spPr>
        <p:txBody>
          <a:bodyPr vert="horz" lIns="91440" tIns="45720" rIns="91440" bIns="45720" rtlCol="0" anchor="ctr">
            <a:noAutofit/>
          </a:bodyPr>
          <a:lstStyle/>
          <a:p>
            <a:pPr algn="ctr">
              <a:lnSpc>
                <a:spcPct val="120000"/>
              </a:lnSpc>
            </a:pPr>
            <a:r>
              <a:rPr lang="ru-RU" sz="1400" b="1" i="1" dirty="0">
                <a:solidFill>
                  <a:srgbClr val="C00000"/>
                </a:solidFill>
                <a:latin typeface="Times New Roman" pitchFamily="18" charset="0"/>
                <a:cs typeface="Times New Roman" pitchFamily="18" charset="0"/>
              </a:rPr>
              <a:t>В гостях у малышей</a:t>
            </a:r>
          </a:p>
          <a:p>
            <a:pPr algn="ctr">
              <a:lnSpc>
                <a:spcPct val="120000"/>
              </a:lnSpc>
            </a:pPr>
            <a:r>
              <a:rPr lang="ru-RU" sz="1400" b="1" i="1" dirty="0">
                <a:solidFill>
                  <a:srgbClr val="00B050"/>
                </a:solidFill>
                <a:latin typeface="Times New Roman" pitchFamily="18" charset="0"/>
                <a:cs typeface="Times New Roman" pitchFamily="18" charset="0"/>
              </a:rPr>
              <a:t>Осень наступила в младшей группе «Карапузы»</a:t>
            </a:r>
          </a:p>
          <a:p>
            <a:pPr algn="just">
              <a:lnSpc>
                <a:spcPct val="120000"/>
              </a:lnSpc>
            </a:pPr>
            <a:r>
              <a:rPr lang="ru-RU" sz="1200" dirty="0">
                <a:latin typeface="Times New Roman" pitchFamily="18" charset="0"/>
                <a:cs typeface="Times New Roman" pitchFamily="18" charset="0"/>
              </a:rPr>
              <a:t>    </a:t>
            </a:r>
          </a:p>
          <a:p>
            <a:pPr>
              <a:lnSpc>
                <a:spcPct val="120000"/>
              </a:lnSpc>
            </a:pPr>
            <a:endParaRPr lang="ru-RU" sz="1200" b="1" dirty="0">
              <a:latin typeface="Times New Roman" pitchFamily="18" charset="0"/>
              <a:cs typeface="Times New Roman" pitchFamily="18" charset="0"/>
            </a:endParaRPr>
          </a:p>
        </p:txBody>
      </p:sp>
      <p:pic>
        <p:nvPicPr>
          <p:cNvPr id="11" name="Рисунок 10">
            <a:extLst>
              <a:ext uri="{FF2B5EF4-FFF2-40B4-BE49-F238E27FC236}">
                <a16:creationId xmlns:a16="http://schemas.microsoft.com/office/drawing/2014/main" id="{F784C236-0468-41C6-B238-27161D124F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640" y="827584"/>
            <a:ext cx="3848208" cy="2886156"/>
          </a:xfrm>
          <a:prstGeom prst="rect">
            <a:avLst/>
          </a:prstGeom>
          <a:effectLst>
            <a:glow rad="228600">
              <a:schemeClr val="accent6">
                <a:satMod val="175000"/>
                <a:alpha val="40000"/>
              </a:schemeClr>
            </a:glow>
          </a:effectLst>
        </p:spPr>
      </p:pic>
      <p:pic>
        <p:nvPicPr>
          <p:cNvPr id="13" name="Рисунок 12">
            <a:extLst>
              <a:ext uri="{FF2B5EF4-FFF2-40B4-BE49-F238E27FC236}">
                <a16:creationId xmlns:a16="http://schemas.microsoft.com/office/drawing/2014/main" id="{39656728-8FA3-4BB3-97F1-7EF4FF137E2E}"/>
              </a:ext>
            </a:extLst>
          </p:cNvPr>
          <p:cNvPicPr>
            <a:picLocks noChangeAspect="1"/>
          </p:cNvPicPr>
          <p:nvPr/>
        </p:nvPicPr>
        <p:blipFill rotWithShape="1">
          <a:blip r:embed="rId4">
            <a:extLst>
              <a:ext uri="{28A0092B-C50C-407E-A947-70E740481C1C}">
                <a14:useLocalDpi xmlns:a14="http://schemas.microsoft.com/office/drawing/2010/main" val="0"/>
              </a:ext>
            </a:extLst>
          </a:blip>
          <a:srcRect t="1400"/>
          <a:stretch/>
        </p:blipFill>
        <p:spPr>
          <a:xfrm>
            <a:off x="200760" y="3923928"/>
            <a:ext cx="3857625" cy="5071492"/>
          </a:xfrm>
          <a:prstGeom prst="rect">
            <a:avLst/>
          </a:prstGeom>
          <a:effectLst>
            <a:glow rad="228600">
              <a:schemeClr val="accent6">
                <a:satMod val="175000"/>
                <a:alpha val="40000"/>
              </a:schemeClr>
            </a:glow>
          </a:effectLst>
        </p:spPr>
      </p:pic>
      <p:pic>
        <p:nvPicPr>
          <p:cNvPr id="15" name="Рисунок 14">
            <a:extLst>
              <a:ext uri="{FF2B5EF4-FFF2-40B4-BE49-F238E27FC236}">
                <a16:creationId xmlns:a16="http://schemas.microsoft.com/office/drawing/2014/main" id="{A8C266C2-8C57-43E5-8FEB-94DF0AD16F4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4074"/>
          <a:stretch/>
        </p:blipFill>
        <p:spPr>
          <a:xfrm flipH="1">
            <a:off x="4228277" y="5292080"/>
            <a:ext cx="2463987" cy="3545336"/>
          </a:xfrm>
          <a:prstGeom prst="rect">
            <a:avLst/>
          </a:prstGeom>
          <a:effectLst>
            <a:glow rad="228600">
              <a:schemeClr val="accent6">
                <a:satMod val="175000"/>
                <a:alpha val="40000"/>
              </a:schemeClr>
            </a:glow>
          </a:effectLst>
        </p:spPr>
      </p:pic>
      <p:pic>
        <p:nvPicPr>
          <p:cNvPr id="19" name="Рисунок 18">
            <a:extLst>
              <a:ext uri="{FF2B5EF4-FFF2-40B4-BE49-F238E27FC236}">
                <a16:creationId xmlns:a16="http://schemas.microsoft.com/office/drawing/2014/main" id="{D7CD4C7D-A38B-47E0-82F7-3251E7194C3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1651" b="5550"/>
          <a:stretch/>
        </p:blipFill>
        <p:spPr>
          <a:xfrm>
            <a:off x="4228278" y="1043608"/>
            <a:ext cx="2463986" cy="3937198"/>
          </a:xfrm>
          <a:prstGeom prst="rect">
            <a:avLst/>
          </a:prstGeom>
          <a:effectLst>
            <a:glow rad="228600">
              <a:schemeClr val="accent6">
                <a:satMod val="175000"/>
                <a:alpha val="40000"/>
              </a:schemeClr>
            </a:glow>
          </a:effectLst>
        </p:spPr>
      </p:pic>
    </p:spTree>
    <p:extLst>
      <p:ext uri="{BB962C8B-B14F-4D97-AF65-F5344CB8AC3E}">
        <p14:creationId xmlns:p14="http://schemas.microsoft.com/office/powerpoint/2010/main" val="28363887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Заголовок 1"/>
          <p:cNvSpPr txBox="1">
            <a:spLocks/>
          </p:cNvSpPr>
          <p:nvPr/>
        </p:nvSpPr>
        <p:spPr>
          <a:xfrm>
            <a:off x="785794" y="142844"/>
            <a:ext cx="5715040" cy="1000132"/>
          </a:xfrm>
          <a:prstGeom prst="rect">
            <a:avLst/>
          </a:prstGeom>
        </p:spPr>
        <p:txBody>
          <a:bodyPr vert="horz" lIns="91440" tIns="45720" rIns="91440" bIns="45720" rtlCol="0" anchor="ctr">
            <a:noAutofit/>
          </a:bodyPr>
          <a:lstStyle/>
          <a:p>
            <a:pPr algn="ctr">
              <a:lnSpc>
                <a:spcPct val="120000"/>
              </a:lnSpc>
            </a:pPr>
            <a:r>
              <a:rPr lang="ru-RU" sz="1400" b="1" i="1" dirty="0">
                <a:solidFill>
                  <a:srgbClr val="C00000"/>
                </a:solidFill>
                <a:latin typeface="Times New Roman" pitchFamily="18" charset="0"/>
                <a:cs typeface="Times New Roman" pitchFamily="18" charset="0"/>
              </a:rPr>
              <a:t>В гостях у малышей</a:t>
            </a:r>
          </a:p>
          <a:p>
            <a:pPr algn="ctr">
              <a:lnSpc>
                <a:spcPct val="120000"/>
              </a:lnSpc>
            </a:pPr>
            <a:r>
              <a:rPr lang="ru-RU" sz="1400" b="1" i="1" dirty="0">
                <a:solidFill>
                  <a:srgbClr val="00B050"/>
                </a:solidFill>
                <a:latin typeface="Times New Roman" pitchFamily="18" charset="0"/>
                <a:cs typeface="Times New Roman" pitchFamily="18" charset="0"/>
              </a:rPr>
              <a:t>Я и окружающий мир группы «Фантазеры»</a:t>
            </a:r>
          </a:p>
          <a:p>
            <a:pPr>
              <a:lnSpc>
                <a:spcPct val="120000"/>
              </a:lnSpc>
            </a:pPr>
            <a:endParaRPr lang="ru-RU" sz="1200" b="1" dirty="0">
              <a:latin typeface="Times New Roman" pitchFamily="18" charset="0"/>
              <a:cs typeface="Times New Roman" pitchFamily="18" charset="0"/>
            </a:endParaRPr>
          </a:p>
        </p:txBody>
      </p:sp>
      <p:sp>
        <p:nvSpPr>
          <p:cNvPr id="10" name="Прямоугольник 9"/>
          <p:cNvSpPr/>
          <p:nvPr/>
        </p:nvSpPr>
        <p:spPr>
          <a:xfrm>
            <a:off x="3378165" y="934256"/>
            <a:ext cx="3290073" cy="4687309"/>
          </a:xfrm>
          <a:prstGeom prst="rect">
            <a:avLst/>
          </a:prstGeom>
        </p:spPr>
        <p:txBody>
          <a:bodyPr wrap="square">
            <a:spAutoFit/>
          </a:bodyPr>
          <a:lstStyle/>
          <a:p>
            <a:pPr indent="-108000" algn="just">
              <a:lnSpc>
                <a:spcPct val="125000"/>
              </a:lnSpc>
            </a:pPr>
            <a:r>
              <a:rPr lang="ru-RU" sz="1200" dirty="0">
                <a:latin typeface="Times New Roman" panose="02020603050405020304" pitchFamily="18" charset="0"/>
                <a:cs typeface="Times New Roman" panose="02020603050405020304" pitchFamily="18" charset="0"/>
              </a:rPr>
              <a:t>Богат, прекрасен и разнообразен окружающий мир природы. Мы педагоги стараемся познакомить ребенка с этим прекрасным миром, раскрыть всю ее красоту, научить малышей любить и беречь природу. В процессе работы мы используем разные формы организации детей при ознакомлении их с природой, окружающим миром и разные методы (наглядный, практический, словесный). </a:t>
            </a:r>
          </a:p>
          <a:p>
            <a:pPr indent="-108000" algn="just">
              <a:lnSpc>
                <a:spcPct val="125000"/>
              </a:lnSpc>
            </a:pPr>
            <a:r>
              <a:rPr lang="ru-RU" sz="1200" dirty="0">
                <a:latin typeface="Times New Roman" panose="02020603050405020304" pitchFamily="18" charset="0"/>
                <a:cs typeface="Times New Roman" panose="02020603050405020304" pitchFamily="18" charset="0"/>
              </a:rPr>
              <a:t>Наши малыши очень любят наблюдать на прогулке за насекомыми, за опавшими листочками. Платон, Женя и Илья как юные следопыты наблюдают за насекомыми на березе нашего участка. Матвей, Гриша, Артур, Ваня и Маша в группе рассматривают детские книги с яркими иллюстрациями, картины которые дают детям возможность подробно рассмотреть явления природы, длительно, сосредоточенно. Игрушки животных также интересуют детей.</a:t>
            </a:r>
          </a:p>
        </p:txBody>
      </p:sp>
      <p:pic>
        <p:nvPicPr>
          <p:cNvPr id="6" name="Рисунок 5">
            <a:extLst>
              <a:ext uri="{FF2B5EF4-FFF2-40B4-BE49-F238E27FC236}">
                <a16:creationId xmlns:a16="http://schemas.microsoft.com/office/drawing/2014/main" id="{57266DE5-D65C-43C6-B8B4-490E4250BB8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6901" b="9134"/>
          <a:stretch/>
        </p:blipFill>
        <p:spPr>
          <a:xfrm>
            <a:off x="176837" y="3768112"/>
            <a:ext cx="3082436" cy="2689902"/>
          </a:xfrm>
          <a:prstGeom prst="rect">
            <a:avLst/>
          </a:prstGeom>
          <a:effectLst>
            <a:glow rad="228600">
              <a:schemeClr val="accent6">
                <a:satMod val="175000"/>
                <a:alpha val="40000"/>
              </a:schemeClr>
            </a:glow>
          </a:effectLst>
        </p:spPr>
      </p:pic>
      <p:pic>
        <p:nvPicPr>
          <p:cNvPr id="14" name="Рисунок 13">
            <a:extLst>
              <a:ext uri="{FF2B5EF4-FFF2-40B4-BE49-F238E27FC236}">
                <a16:creationId xmlns:a16="http://schemas.microsoft.com/office/drawing/2014/main" id="{3E83ECA8-4D18-4C31-86E5-55AC90BD92B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851" b="25227"/>
          <a:stretch/>
        </p:blipFill>
        <p:spPr>
          <a:xfrm>
            <a:off x="207694" y="6601968"/>
            <a:ext cx="3064503" cy="2418841"/>
          </a:xfrm>
          <a:prstGeom prst="rect">
            <a:avLst/>
          </a:prstGeom>
          <a:effectLst>
            <a:glow rad="228600">
              <a:schemeClr val="accent6">
                <a:satMod val="175000"/>
                <a:alpha val="40000"/>
              </a:schemeClr>
            </a:glow>
          </a:effectLst>
        </p:spPr>
      </p:pic>
      <p:pic>
        <p:nvPicPr>
          <p:cNvPr id="16" name="Рисунок 15">
            <a:extLst>
              <a:ext uri="{FF2B5EF4-FFF2-40B4-BE49-F238E27FC236}">
                <a16:creationId xmlns:a16="http://schemas.microsoft.com/office/drawing/2014/main" id="{61F96D95-6536-47B0-97E8-BCBD7C67C8B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7289" b="4423"/>
          <a:stretch/>
        </p:blipFill>
        <p:spPr>
          <a:xfrm>
            <a:off x="3461941" y="5796137"/>
            <a:ext cx="3070359" cy="3205020"/>
          </a:xfrm>
          <a:prstGeom prst="rect">
            <a:avLst/>
          </a:prstGeom>
          <a:effectLst>
            <a:glow rad="228600">
              <a:schemeClr val="accent6">
                <a:satMod val="175000"/>
                <a:alpha val="40000"/>
              </a:schemeClr>
            </a:glow>
          </a:effectLst>
        </p:spPr>
      </p:pic>
      <p:pic>
        <p:nvPicPr>
          <p:cNvPr id="20" name="Рисунок 19">
            <a:extLst>
              <a:ext uri="{FF2B5EF4-FFF2-40B4-BE49-F238E27FC236}">
                <a16:creationId xmlns:a16="http://schemas.microsoft.com/office/drawing/2014/main" id="{6453959C-89A9-4B16-8345-3D66F70352C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4551"/>
          <a:stretch/>
        </p:blipFill>
        <p:spPr>
          <a:xfrm>
            <a:off x="189762" y="934257"/>
            <a:ext cx="3082436" cy="2689902"/>
          </a:xfrm>
          <a:prstGeom prst="rect">
            <a:avLst/>
          </a:prstGeom>
          <a:effectLst>
            <a:glow rad="139700">
              <a:schemeClr val="accent6">
                <a:satMod val="175000"/>
                <a:alpha val="40000"/>
              </a:schemeClr>
            </a:glow>
          </a:effectLst>
        </p:spPr>
      </p:pic>
    </p:spTree>
    <p:extLst>
      <p:ext uri="{BB962C8B-B14F-4D97-AF65-F5344CB8AC3E}">
        <p14:creationId xmlns:p14="http://schemas.microsoft.com/office/powerpoint/2010/main" val="40771777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Заголовок 1"/>
          <p:cNvSpPr txBox="1">
            <a:spLocks/>
          </p:cNvSpPr>
          <p:nvPr/>
        </p:nvSpPr>
        <p:spPr>
          <a:xfrm>
            <a:off x="785794" y="142844"/>
            <a:ext cx="5715040" cy="1000132"/>
          </a:xfrm>
          <a:prstGeom prst="rect">
            <a:avLst/>
          </a:prstGeom>
        </p:spPr>
        <p:txBody>
          <a:bodyPr vert="horz" lIns="91440" tIns="45720" rIns="91440" bIns="45720" rtlCol="0" anchor="ctr">
            <a:noAutofit/>
          </a:bodyPr>
          <a:lstStyle/>
          <a:p>
            <a:pPr algn="ctr">
              <a:lnSpc>
                <a:spcPct val="120000"/>
              </a:lnSpc>
            </a:pPr>
            <a:r>
              <a:rPr lang="ru-RU" sz="1400" b="1" i="1" dirty="0">
                <a:solidFill>
                  <a:srgbClr val="C00000"/>
                </a:solidFill>
                <a:latin typeface="Times New Roman" pitchFamily="18" charset="0"/>
                <a:cs typeface="Times New Roman" pitchFamily="18" charset="0"/>
              </a:rPr>
              <a:t>В гостях у малышей</a:t>
            </a:r>
          </a:p>
          <a:p>
            <a:pPr algn="ctr">
              <a:lnSpc>
                <a:spcPct val="120000"/>
              </a:lnSpc>
            </a:pPr>
            <a:r>
              <a:rPr lang="ru-RU" sz="1400" b="1" i="1" dirty="0">
                <a:solidFill>
                  <a:srgbClr val="00B050"/>
                </a:solidFill>
                <a:latin typeface="Times New Roman" pitchFamily="18" charset="0"/>
                <a:cs typeface="Times New Roman" pitchFamily="18" charset="0"/>
              </a:rPr>
              <a:t>Я и окружающий мир группы «Фантазеры»</a:t>
            </a:r>
          </a:p>
          <a:p>
            <a:pPr>
              <a:lnSpc>
                <a:spcPct val="120000"/>
              </a:lnSpc>
            </a:pPr>
            <a:endParaRPr lang="ru-RU" sz="1200" b="1" dirty="0">
              <a:latin typeface="Times New Roman" pitchFamily="18" charset="0"/>
              <a:cs typeface="Times New Roman" pitchFamily="18" charset="0"/>
            </a:endParaRPr>
          </a:p>
        </p:txBody>
      </p:sp>
      <p:sp>
        <p:nvSpPr>
          <p:cNvPr id="10" name="Прямоугольник 9"/>
          <p:cNvSpPr/>
          <p:nvPr/>
        </p:nvSpPr>
        <p:spPr>
          <a:xfrm>
            <a:off x="188641" y="934256"/>
            <a:ext cx="4464496" cy="4687309"/>
          </a:xfrm>
          <a:prstGeom prst="rect">
            <a:avLst/>
          </a:prstGeom>
        </p:spPr>
        <p:txBody>
          <a:bodyPr wrap="square">
            <a:spAutoFit/>
          </a:bodyPr>
          <a:lstStyle/>
          <a:p>
            <a:pPr indent="-108000" algn="just">
              <a:lnSpc>
                <a:spcPct val="125000"/>
              </a:lnSpc>
            </a:pPr>
            <a:r>
              <a:rPr lang="ru-RU" sz="1200" dirty="0">
                <a:latin typeface="Times New Roman" panose="02020603050405020304" pitchFamily="18" charset="0"/>
                <a:cs typeface="Times New Roman" panose="02020603050405020304" pitchFamily="18" charset="0"/>
              </a:rPr>
              <a:t>К практическому методу относится труд в природе. Труд имеет большое воспитательное значение. Хоть наши ребята еще малыши, но с большим удовольствием помогают взрослым собрать опавшие листья в ведро, в кузов машинке, а также соберут игрушки после прогулке в сумку. А как ребята любят настольные и дидактические игры «Парные картинки», «Разрезные картинки», «Подбери листок», «Найди детеныша для мамы». В этих играх уточняются, систематизируются и классифицируются знания детей о растения и животных. Ценность всех игр в том, что с их помощью дети знакомятся со свойствами предметов и их признаками: цветом, величиной, формой. Ярослава, Вика и Ева любят играть в сюжетно ролевые игры.</a:t>
            </a:r>
          </a:p>
          <a:p>
            <a:pPr indent="-108000" algn="just">
              <a:lnSpc>
                <a:spcPct val="125000"/>
              </a:lnSpc>
            </a:pPr>
            <a:r>
              <a:rPr lang="ru-RU" sz="1200" dirty="0">
                <a:latin typeface="Times New Roman" panose="02020603050405020304" pitchFamily="18" charset="0"/>
                <a:cs typeface="Times New Roman" panose="02020603050405020304" pitchFamily="18" charset="0"/>
              </a:rPr>
              <a:t>Пока наши ребята только осваивают, словесный метод и поэтому, на помощь приходим мы взрослые. Читаем художественную литературу о природе, животных окружающем мире, стихи и сказки, разучиваем потешки, беседуем. Формируем у детей эмоционально – положительное отношение к природе и окружающему миру, развиваем речь. Наши ребята любознательные и с удовольствием познают окружающий мир!</a:t>
            </a:r>
          </a:p>
        </p:txBody>
      </p:sp>
      <p:pic>
        <p:nvPicPr>
          <p:cNvPr id="8" name="Рисунок 7">
            <a:extLst>
              <a:ext uri="{FF2B5EF4-FFF2-40B4-BE49-F238E27FC236}">
                <a16:creationId xmlns:a16="http://schemas.microsoft.com/office/drawing/2014/main" id="{F9DFBCF4-A62F-4961-8270-80D5D24976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4780807" y="934256"/>
            <a:ext cx="1948070" cy="2649099"/>
          </a:xfrm>
          <a:prstGeom prst="rect">
            <a:avLst/>
          </a:prstGeom>
          <a:effectLst>
            <a:glow rad="228600">
              <a:schemeClr val="accent6">
                <a:satMod val="175000"/>
                <a:alpha val="40000"/>
              </a:schemeClr>
            </a:glow>
          </a:effectLst>
        </p:spPr>
      </p:pic>
      <p:pic>
        <p:nvPicPr>
          <p:cNvPr id="23" name="Рисунок 22">
            <a:extLst>
              <a:ext uri="{FF2B5EF4-FFF2-40B4-BE49-F238E27FC236}">
                <a16:creationId xmlns:a16="http://schemas.microsoft.com/office/drawing/2014/main" id="{B5B74174-206D-4249-AD84-7EE9634A3E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0807" y="6415995"/>
            <a:ext cx="1938871" cy="2585161"/>
          </a:xfrm>
          <a:prstGeom prst="rect">
            <a:avLst/>
          </a:prstGeom>
          <a:effectLst>
            <a:glow rad="228600">
              <a:schemeClr val="accent6">
                <a:satMod val="175000"/>
                <a:alpha val="40000"/>
              </a:schemeClr>
            </a:glow>
          </a:effectLst>
        </p:spPr>
      </p:pic>
      <p:pic>
        <p:nvPicPr>
          <p:cNvPr id="27" name="Рисунок 26">
            <a:extLst>
              <a:ext uri="{FF2B5EF4-FFF2-40B4-BE49-F238E27FC236}">
                <a16:creationId xmlns:a16="http://schemas.microsoft.com/office/drawing/2014/main" id="{6C71D0B6-907D-46FF-8313-69FA3073A1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0806" y="3707094"/>
            <a:ext cx="1938871" cy="2585161"/>
          </a:xfrm>
          <a:prstGeom prst="rect">
            <a:avLst/>
          </a:prstGeom>
          <a:effectLst>
            <a:glow rad="228600">
              <a:schemeClr val="accent6">
                <a:satMod val="175000"/>
                <a:alpha val="40000"/>
              </a:schemeClr>
            </a:glow>
          </a:effectLst>
        </p:spPr>
      </p:pic>
      <p:pic>
        <p:nvPicPr>
          <p:cNvPr id="29" name="Рисунок 28">
            <a:extLst>
              <a:ext uri="{FF2B5EF4-FFF2-40B4-BE49-F238E27FC236}">
                <a16:creationId xmlns:a16="http://schemas.microsoft.com/office/drawing/2014/main" id="{844C4599-82E9-412B-AFE3-9E6BD9A5514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487"/>
          <a:stretch/>
        </p:blipFill>
        <p:spPr>
          <a:xfrm flipH="1">
            <a:off x="2493952" y="5746727"/>
            <a:ext cx="2172904" cy="3254429"/>
          </a:xfrm>
          <a:prstGeom prst="rect">
            <a:avLst/>
          </a:prstGeom>
          <a:effectLst>
            <a:glow rad="228600">
              <a:schemeClr val="accent6">
                <a:satMod val="175000"/>
                <a:alpha val="40000"/>
              </a:schemeClr>
            </a:glow>
          </a:effectLst>
        </p:spPr>
      </p:pic>
      <p:pic>
        <p:nvPicPr>
          <p:cNvPr id="33" name="Рисунок 32">
            <a:extLst>
              <a:ext uri="{FF2B5EF4-FFF2-40B4-BE49-F238E27FC236}">
                <a16:creationId xmlns:a16="http://schemas.microsoft.com/office/drawing/2014/main" id="{9C1FFD36-DA74-42B7-A06C-5D34E60DBF3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10977"/>
          <a:stretch/>
        </p:blipFill>
        <p:spPr>
          <a:xfrm>
            <a:off x="170325" y="5746726"/>
            <a:ext cx="2172902" cy="3254430"/>
          </a:xfrm>
          <a:prstGeom prst="rect">
            <a:avLst/>
          </a:prstGeom>
          <a:effectLst>
            <a:glow rad="228600">
              <a:schemeClr val="accent6">
                <a:satMod val="175000"/>
                <a:alpha val="40000"/>
              </a:schemeClr>
            </a:glow>
          </a:effectLst>
        </p:spPr>
      </p:pic>
    </p:spTree>
    <p:extLst>
      <p:ext uri="{BB962C8B-B14F-4D97-AF65-F5344CB8AC3E}">
        <p14:creationId xmlns:p14="http://schemas.microsoft.com/office/powerpoint/2010/main" val="21132489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Заголовок 1"/>
          <p:cNvSpPr txBox="1">
            <a:spLocks/>
          </p:cNvSpPr>
          <p:nvPr/>
        </p:nvSpPr>
        <p:spPr>
          <a:xfrm>
            <a:off x="827574" y="14259"/>
            <a:ext cx="5715040" cy="1000132"/>
          </a:xfrm>
          <a:prstGeom prst="rect">
            <a:avLst/>
          </a:prstGeom>
        </p:spPr>
        <p:txBody>
          <a:bodyPr vert="horz" lIns="91440" tIns="45720" rIns="91440" bIns="45720" rtlCol="0" anchor="ctr">
            <a:noAutofit/>
          </a:bodyPr>
          <a:lstStyle/>
          <a:p>
            <a:pPr algn="ctr">
              <a:lnSpc>
                <a:spcPct val="120000"/>
              </a:lnSpc>
            </a:pPr>
            <a:r>
              <a:rPr lang="ru-RU" sz="1400" b="1" i="1" dirty="0">
                <a:solidFill>
                  <a:srgbClr val="C00000"/>
                </a:solidFill>
                <a:latin typeface="Times New Roman" pitchFamily="18" charset="0"/>
                <a:cs typeface="Times New Roman" pitchFamily="18" charset="0"/>
              </a:rPr>
              <a:t>Спортивная страничка</a:t>
            </a:r>
          </a:p>
          <a:p>
            <a:pPr algn="ctr" fontAlgn="base"/>
            <a:r>
              <a:rPr lang="ru-RU" sz="1400" b="1" i="1" dirty="0">
                <a:solidFill>
                  <a:srgbClr val="00B050"/>
                </a:solidFill>
                <a:latin typeface="Times New Roman" pitchFamily="18" charset="0"/>
                <a:cs typeface="Times New Roman" pitchFamily="18" charset="0"/>
              </a:rPr>
              <a:t>Подвижные игры народов Сибири</a:t>
            </a:r>
          </a:p>
          <a:p>
            <a:pPr>
              <a:lnSpc>
                <a:spcPct val="120000"/>
              </a:lnSpc>
            </a:pPr>
            <a:endParaRPr lang="ru-RU" sz="1200" b="1" dirty="0">
              <a:latin typeface="Times New Roman" pitchFamily="18" charset="0"/>
              <a:cs typeface="Times New Roman" pitchFamily="18" charset="0"/>
            </a:endParaRPr>
          </a:p>
        </p:txBody>
      </p:sp>
      <p:sp>
        <p:nvSpPr>
          <p:cNvPr id="7" name="Прямоугольник 6"/>
          <p:cNvSpPr/>
          <p:nvPr/>
        </p:nvSpPr>
        <p:spPr>
          <a:xfrm>
            <a:off x="214291" y="714348"/>
            <a:ext cx="3430734" cy="4708981"/>
          </a:xfrm>
          <a:prstGeom prst="rect">
            <a:avLst/>
          </a:prstGeom>
        </p:spPr>
        <p:txBody>
          <a:bodyPr wrap="square">
            <a:spAutoFit/>
          </a:bodyPr>
          <a:lstStyle/>
          <a:p>
            <a:pPr algn="just" fontAlgn="base"/>
            <a:r>
              <a:rPr lang="ru-RU" sz="1200" dirty="0">
                <a:solidFill>
                  <a:srgbClr val="1F8D17"/>
                </a:solidFill>
                <a:latin typeface="Times New Roman" pitchFamily="18" charset="0"/>
                <a:cs typeface="Times New Roman" pitchFamily="18" charset="0"/>
              </a:rPr>
              <a:t>Солнце (</a:t>
            </a:r>
            <a:r>
              <a:rPr lang="ru-RU" sz="1200" dirty="0" err="1">
                <a:solidFill>
                  <a:srgbClr val="1F8D17"/>
                </a:solidFill>
                <a:latin typeface="Times New Roman" pitchFamily="18" charset="0"/>
                <a:cs typeface="Times New Roman" pitchFamily="18" charset="0"/>
              </a:rPr>
              <a:t>Хейро</a:t>
            </a:r>
            <a:r>
              <a:rPr lang="ru-RU" sz="1200" dirty="0">
                <a:solidFill>
                  <a:srgbClr val="1F8D17"/>
                </a:solidFill>
                <a:latin typeface="Times New Roman" pitchFamily="18" charset="0"/>
                <a:cs typeface="Times New Roman" pitchFamily="18" charset="0"/>
              </a:rPr>
              <a:t>)</a:t>
            </a:r>
          </a:p>
          <a:p>
            <a:pPr algn="just" fontAlgn="base"/>
            <a:r>
              <a:rPr lang="ru-RU" sz="1200" dirty="0">
                <a:latin typeface="Times New Roman" pitchFamily="18" charset="0"/>
                <a:cs typeface="Times New Roman" pitchFamily="18" charset="0"/>
              </a:rPr>
              <a:t>Играющие становятся в круг, берутся за руки, идут по кругу приставным шагом, руками делают равномерные взмахи вперед-назад и на каждый шаг говорят </a:t>
            </a:r>
            <a:r>
              <a:rPr lang="ru-RU" sz="1200" dirty="0" err="1">
                <a:latin typeface="Times New Roman" pitchFamily="18" charset="0"/>
                <a:cs typeface="Times New Roman" pitchFamily="18" charset="0"/>
              </a:rPr>
              <a:t>хейро</a:t>
            </a:r>
            <a:r>
              <a:rPr lang="ru-RU" sz="1200" dirty="0">
                <a:latin typeface="Times New Roman" pitchFamily="18" charset="0"/>
                <a:cs typeface="Times New Roman" pitchFamily="18" charset="0"/>
              </a:rPr>
              <a:t>. Ведущий-солнце сидит на корточках в середине круга. Игроки разбегаются, когда солнце встает и выпрямляется (вытягивает руки в стороны).</a:t>
            </a:r>
          </a:p>
          <a:p>
            <a:pPr algn="just" fontAlgn="base"/>
            <a:r>
              <a:rPr lang="ru-RU" sz="1200" dirty="0">
                <a:latin typeface="Times New Roman" pitchFamily="18" charset="0"/>
                <a:cs typeface="Times New Roman" pitchFamily="18" charset="0"/>
              </a:rPr>
              <a:t>Правила игры: Все игроки должны увертываться от солнца при его поворотах. На сигнал «Раз, два, три — в круг скорей беги!» те, кого ведущий не задел, возвращаются в круг.</a:t>
            </a:r>
          </a:p>
          <a:p>
            <a:pPr algn="just" fontAlgn="base"/>
            <a:r>
              <a:rPr lang="ru-RU" sz="1200" dirty="0">
                <a:solidFill>
                  <a:srgbClr val="1F8D17"/>
                </a:solidFill>
                <a:latin typeface="Times New Roman" pitchFamily="18" charset="0"/>
                <a:cs typeface="Times New Roman" pitchFamily="18" charset="0"/>
              </a:rPr>
              <a:t>«Каюр и собаки»</a:t>
            </a:r>
          </a:p>
          <a:p>
            <a:pPr algn="just" fontAlgn="base"/>
            <a:r>
              <a:rPr lang="ru-RU" sz="1200" dirty="0">
                <a:latin typeface="Times New Roman" pitchFamily="18" charset="0"/>
                <a:cs typeface="Times New Roman" pitchFamily="18" charset="0"/>
              </a:rPr>
              <a:t>На противоположных краях площадки кладут параллельно два шнура. Игроки встают около них по три человека и берутся за руки. Двое из них — собаки, третий — каюр. Каюр берет за руки стоящих впереди собак. Дети тройками по сигналу «Поехали!» бегут навстречу друг другу от одного шнура до другого.</a:t>
            </a:r>
          </a:p>
          <a:p>
            <a:pPr algn="just" fontAlgn="base"/>
            <a:r>
              <a:rPr lang="ru-RU" sz="1200" dirty="0">
                <a:latin typeface="Times New Roman" pitchFamily="18" charset="0"/>
                <a:cs typeface="Times New Roman" pitchFamily="18" charset="0"/>
              </a:rPr>
              <a:t>Правила игры: Бежать можно только по сигналу. Выигрывает та тройка, которая быстрее добежит до шнура. Можно предложить играющим преодолеть различные препятствия.</a:t>
            </a:r>
          </a:p>
          <a:p>
            <a:pPr algn="just" fontAlgn="base"/>
            <a:r>
              <a:rPr lang="ru-RU" sz="1200" dirty="0">
                <a:solidFill>
                  <a:srgbClr val="1F8D17"/>
                </a:solidFill>
                <a:latin typeface="Times New Roman" pitchFamily="18" charset="0"/>
                <a:cs typeface="Times New Roman" pitchFamily="18" charset="0"/>
              </a:rPr>
              <a:t>«Олени и пастухи»</a:t>
            </a:r>
            <a:endParaRPr lang="ru-RU" sz="1200" dirty="0">
              <a:latin typeface="Times New Roman" pitchFamily="18" charset="0"/>
              <a:cs typeface="Times New Roman" pitchFamily="18" charset="0"/>
            </a:endParaRPr>
          </a:p>
        </p:txBody>
      </p:sp>
      <p:pic>
        <p:nvPicPr>
          <p:cNvPr id="3" name="Рисунок 2">
            <a:extLst>
              <a:ext uri="{FF2B5EF4-FFF2-40B4-BE49-F238E27FC236}">
                <a16:creationId xmlns:a16="http://schemas.microsoft.com/office/drawing/2014/main" id="{F2AEE3CC-B753-4904-AEA2-D7DABF2A7240}"/>
              </a:ext>
            </a:extLst>
          </p:cNvPr>
          <p:cNvPicPr>
            <a:picLocks noChangeAspect="1"/>
          </p:cNvPicPr>
          <p:nvPr/>
        </p:nvPicPr>
        <p:blipFill rotWithShape="1">
          <a:blip r:embed="rId2">
            <a:extLst>
              <a:ext uri="{28A0092B-C50C-407E-A947-70E740481C1C}">
                <a14:useLocalDpi xmlns:a14="http://schemas.microsoft.com/office/drawing/2010/main" val="0"/>
              </a:ext>
            </a:extLst>
          </a:blip>
          <a:srcRect l="16400" t="6944" r="16666" b="9039"/>
          <a:stretch/>
        </p:blipFill>
        <p:spPr>
          <a:xfrm>
            <a:off x="3771196" y="862268"/>
            <a:ext cx="2856861" cy="4320481"/>
          </a:xfrm>
          <a:prstGeom prst="rect">
            <a:avLst/>
          </a:prstGeom>
        </p:spPr>
      </p:pic>
      <p:sp>
        <p:nvSpPr>
          <p:cNvPr id="10" name="Прямоугольник 9">
            <a:extLst>
              <a:ext uri="{FF2B5EF4-FFF2-40B4-BE49-F238E27FC236}">
                <a16:creationId xmlns:a16="http://schemas.microsoft.com/office/drawing/2014/main" id="{14F9D935-495D-4CA0-AB81-C3499E6D1168}"/>
              </a:ext>
            </a:extLst>
          </p:cNvPr>
          <p:cNvSpPr/>
          <p:nvPr/>
        </p:nvSpPr>
        <p:spPr>
          <a:xfrm>
            <a:off x="214289" y="5330668"/>
            <a:ext cx="6479969" cy="3785652"/>
          </a:xfrm>
          <a:prstGeom prst="rect">
            <a:avLst/>
          </a:prstGeom>
        </p:spPr>
        <p:txBody>
          <a:bodyPr wrap="square">
            <a:spAutoFit/>
          </a:bodyPr>
          <a:lstStyle/>
          <a:p>
            <a:pPr algn="just" fontAlgn="base"/>
            <a:r>
              <a:rPr lang="ru-RU" sz="1200" dirty="0">
                <a:latin typeface="Times New Roman" pitchFamily="18" charset="0"/>
                <a:cs typeface="Times New Roman" pitchFamily="18" charset="0"/>
              </a:rPr>
              <a:t>Все игроки — олени, на головах у них атрибуты, имитирующие оленьи рога. Двое ведущих — пастухи — стоят на противоположных сторонах площадки, в руках у них </a:t>
            </a:r>
            <a:r>
              <a:rPr lang="ru-RU" sz="1200" dirty="0" err="1">
                <a:latin typeface="Times New Roman" pitchFamily="18" charset="0"/>
                <a:cs typeface="Times New Roman" pitchFamily="18" charset="0"/>
              </a:rPr>
              <a:t>маут</a:t>
            </a:r>
            <a:r>
              <a:rPr lang="ru-RU" sz="1200" dirty="0">
                <a:latin typeface="Times New Roman" pitchFamily="18" charset="0"/>
                <a:cs typeface="Times New Roman" pitchFamily="18" charset="0"/>
              </a:rPr>
              <a:t> (картонное кольцо или длинная веревка с петлей). Игроки-олени бегают по кругу гурьбой, а пастухи стараются накинуть им на рога </a:t>
            </a:r>
            <a:r>
              <a:rPr lang="ru-RU" sz="1200" dirty="0" err="1">
                <a:latin typeface="Times New Roman" pitchFamily="18" charset="0"/>
                <a:cs typeface="Times New Roman" pitchFamily="18" charset="0"/>
              </a:rPr>
              <a:t>маут</a:t>
            </a:r>
            <a:r>
              <a:rPr lang="ru-RU" sz="1200" dirty="0">
                <a:latin typeface="Times New Roman" pitchFamily="18" charset="0"/>
                <a:cs typeface="Times New Roman" pitchFamily="18" charset="0"/>
              </a:rPr>
              <a:t>. Рога могут имитировать и веточки, которые дети держат в руках.</a:t>
            </a:r>
          </a:p>
          <a:p>
            <a:pPr algn="just" fontAlgn="base"/>
            <a:r>
              <a:rPr lang="ru-RU" sz="1200" dirty="0">
                <a:latin typeface="Times New Roman" pitchFamily="18" charset="0"/>
                <a:cs typeface="Times New Roman" pitchFamily="18" charset="0"/>
              </a:rPr>
              <a:t>Правила игры: Бегать надо легко, увертываясь от </a:t>
            </a:r>
            <a:r>
              <a:rPr lang="ru-RU" sz="1200" dirty="0" err="1">
                <a:latin typeface="Times New Roman" pitchFamily="18" charset="0"/>
                <a:cs typeface="Times New Roman" pitchFamily="18" charset="0"/>
              </a:rPr>
              <a:t>маута</a:t>
            </a:r>
            <a:r>
              <a:rPr lang="ru-RU" sz="1200" dirty="0">
                <a:latin typeface="Times New Roman" pitchFamily="18" charset="0"/>
                <a:cs typeface="Times New Roman" pitchFamily="18" charset="0"/>
              </a:rPr>
              <a:t>. Набрасывать </a:t>
            </a:r>
            <a:r>
              <a:rPr lang="ru-RU" sz="1200" dirty="0" err="1">
                <a:latin typeface="Times New Roman" pitchFamily="18" charset="0"/>
                <a:cs typeface="Times New Roman" pitchFamily="18" charset="0"/>
              </a:rPr>
              <a:t>маут</a:t>
            </a:r>
            <a:r>
              <a:rPr lang="ru-RU" sz="1200" dirty="0">
                <a:latin typeface="Times New Roman" pitchFamily="18" charset="0"/>
                <a:cs typeface="Times New Roman" pitchFamily="18" charset="0"/>
              </a:rPr>
              <a:t> можно только на рога. Каждый пастух сам выбирает момент для набрасывания </a:t>
            </a:r>
            <a:r>
              <a:rPr lang="ru-RU" sz="1200" dirty="0" err="1">
                <a:latin typeface="Times New Roman" pitchFamily="18" charset="0"/>
                <a:cs typeface="Times New Roman" pitchFamily="18" charset="0"/>
              </a:rPr>
              <a:t>маута</a:t>
            </a:r>
            <a:r>
              <a:rPr lang="ru-RU" sz="1200" dirty="0">
                <a:latin typeface="Times New Roman" pitchFamily="18" charset="0"/>
                <a:cs typeface="Times New Roman" pitchFamily="18" charset="0"/>
              </a:rPr>
              <a:t>.</a:t>
            </a:r>
          </a:p>
          <a:p>
            <a:pPr algn="just" fontAlgn="base"/>
            <a:r>
              <a:rPr lang="ru-RU" sz="1200" dirty="0">
                <a:solidFill>
                  <a:srgbClr val="1F8D17"/>
                </a:solidFill>
                <a:latin typeface="Times New Roman" pitchFamily="18" charset="0"/>
                <a:cs typeface="Times New Roman" pitchFamily="18" charset="0"/>
              </a:rPr>
              <a:t>«Ловля оленей»</a:t>
            </a:r>
          </a:p>
          <a:p>
            <a:pPr algn="just" fontAlgn="base"/>
            <a:r>
              <a:rPr lang="ru-RU" sz="1200" dirty="0">
                <a:latin typeface="Times New Roman" pitchFamily="18" charset="0"/>
                <a:cs typeface="Times New Roman" pitchFamily="18" charset="0"/>
              </a:rPr>
              <a:t>Играющие делятся на две группы. Одни — олени, другие — пастухи. Пастухи берутся за руки и стоят полукругом лицом к оленям. Олени бегают по очерченной площадке. По сигналу «Лови!» пастухи стараются поймать оленей и замкнуть круг.</a:t>
            </a:r>
          </a:p>
          <a:p>
            <a:pPr algn="just" fontAlgn="base"/>
            <a:r>
              <a:rPr lang="ru-RU" sz="1200" dirty="0">
                <a:solidFill>
                  <a:srgbClr val="1F8D17"/>
                </a:solidFill>
                <a:latin typeface="Times New Roman" pitchFamily="18" charset="0"/>
                <a:cs typeface="Times New Roman" pitchFamily="18" charset="0"/>
              </a:rPr>
              <a:t>  «Прыжки с шестом» («</a:t>
            </a:r>
            <a:r>
              <a:rPr lang="ru-RU" sz="1200" dirty="0" err="1">
                <a:solidFill>
                  <a:srgbClr val="1F8D17"/>
                </a:solidFill>
                <a:latin typeface="Times New Roman" pitchFamily="18" charset="0"/>
                <a:cs typeface="Times New Roman" pitchFamily="18" charset="0"/>
              </a:rPr>
              <a:t>Микитчан</a:t>
            </a:r>
            <a:r>
              <a:rPr lang="ru-RU" sz="1200" dirty="0">
                <a:solidFill>
                  <a:srgbClr val="1F8D17"/>
                </a:solidFill>
                <a:latin typeface="Times New Roman" pitchFamily="18" charset="0"/>
                <a:cs typeface="Times New Roman" pitchFamily="18" charset="0"/>
              </a:rPr>
              <a:t> </a:t>
            </a:r>
            <a:r>
              <a:rPr lang="ru-RU" sz="1200" dirty="0" err="1">
                <a:solidFill>
                  <a:srgbClr val="1F8D17"/>
                </a:solidFill>
                <a:latin typeface="Times New Roman" pitchFamily="18" charset="0"/>
                <a:cs typeface="Times New Roman" pitchFamily="18" charset="0"/>
              </a:rPr>
              <a:t>курэйм</a:t>
            </a:r>
            <a:r>
              <a:rPr lang="ru-RU" sz="1200" dirty="0">
                <a:solidFill>
                  <a:srgbClr val="1F8D17"/>
                </a:solidFill>
                <a:latin typeface="Times New Roman" pitchFamily="18" charset="0"/>
                <a:cs typeface="Times New Roman" pitchFamily="18" charset="0"/>
              </a:rPr>
              <a:t>»)</a:t>
            </a:r>
          </a:p>
          <a:p>
            <a:pPr algn="just" fontAlgn="base"/>
            <a:r>
              <a:rPr lang="ru-RU" sz="1200" dirty="0">
                <a:latin typeface="Times New Roman" pitchFamily="18" charset="0"/>
                <a:cs typeface="Times New Roman" pitchFamily="18" charset="0"/>
              </a:rPr>
              <a:t>Закреплять умение энергично отталкиваться одной ногой, при этом сильно отталкиваться с шестом с выносом туловища и ног вперед.</a:t>
            </a:r>
          </a:p>
          <a:p>
            <a:pPr algn="just" fontAlgn="base"/>
            <a:r>
              <a:rPr lang="ru-RU" sz="1200" dirty="0" err="1">
                <a:latin typeface="Times New Roman" pitchFamily="18" charset="0"/>
                <a:cs typeface="Times New Roman" pitchFamily="18" charset="0"/>
              </a:rPr>
              <a:t>Этнопедагогика</a:t>
            </a:r>
            <a:r>
              <a:rPr lang="ru-RU" sz="1200" dirty="0">
                <a:latin typeface="Times New Roman" pitchFamily="18" charset="0"/>
                <a:cs typeface="Times New Roman" pitchFamily="18" charset="0"/>
              </a:rPr>
              <a:t>: ловкость и сила ног и рук при прыжках через препятствие и снежные обрывы.</a:t>
            </a:r>
          </a:p>
          <a:p>
            <a:pPr algn="just" fontAlgn="base"/>
            <a:r>
              <a:rPr lang="ru-RU" sz="1200" dirty="0">
                <a:latin typeface="Times New Roman" pitchFamily="18" charset="0"/>
                <a:cs typeface="Times New Roman" pitchFamily="18" charset="0"/>
              </a:rPr>
              <a:t>Для игры потребуется шест.</a:t>
            </a:r>
          </a:p>
          <a:p>
            <a:pPr algn="just" fontAlgn="base"/>
            <a:r>
              <a:rPr lang="ru-RU" sz="1200" dirty="0">
                <a:latin typeface="Times New Roman" pitchFamily="18" charset="0"/>
                <a:cs typeface="Times New Roman" pitchFamily="18" charset="0"/>
              </a:rPr>
              <a:t>Правила игры: провести черту.   В руках игрок держит шест («</a:t>
            </a:r>
            <a:r>
              <a:rPr lang="ru-RU" sz="1200" dirty="0" err="1">
                <a:latin typeface="Times New Roman" pitchFamily="18" charset="0"/>
                <a:cs typeface="Times New Roman" pitchFamily="18" charset="0"/>
              </a:rPr>
              <a:t>курэй</a:t>
            </a:r>
            <a:r>
              <a:rPr lang="ru-RU" sz="1200" dirty="0">
                <a:latin typeface="Times New Roman" pitchFamily="18" charset="0"/>
                <a:cs typeface="Times New Roman" pitchFamily="18" charset="0"/>
              </a:rPr>
              <a:t>»).  Игрок разбегается и прыгает в длину, отталкиваясь шестом.</a:t>
            </a:r>
          </a:p>
          <a:p>
            <a:pPr algn="just" fontAlgn="base"/>
            <a:r>
              <a:rPr lang="ru-RU" sz="1200" dirty="0">
                <a:latin typeface="Times New Roman" pitchFamily="18" charset="0"/>
                <a:cs typeface="Times New Roman" pitchFamily="18" charset="0"/>
              </a:rPr>
              <a:t>Игрок не должен наступать на черту. Если игрок заступил черту, прыжок не засчитывается.</a:t>
            </a:r>
          </a:p>
          <a:p>
            <a:pPr algn="just" fontAlgn="base"/>
            <a:endParaRPr lang="ru-RU" sz="1200" dirty="0">
              <a:latin typeface="Times New Roman" pitchFamily="18" charset="0"/>
              <a:cs typeface="Times New Roman" pitchFamily="18" charset="0"/>
            </a:endParaRPr>
          </a:p>
        </p:txBody>
      </p:sp>
    </p:spTree>
    <p:extLst>
      <p:ext uri="{BB962C8B-B14F-4D97-AF65-F5344CB8AC3E}">
        <p14:creationId xmlns:p14="http://schemas.microsoft.com/office/powerpoint/2010/main" val="35165299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9E9A469F-3D94-479F-A3E3-2D12DF3170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7620" y="6020456"/>
            <a:ext cx="4260244" cy="2856621"/>
          </a:xfrm>
          <a:prstGeom prst="rect">
            <a:avLst/>
          </a:prstGeom>
        </p:spPr>
      </p:pic>
      <p:sp>
        <p:nvSpPr>
          <p:cNvPr id="22" name="Заголовок 1"/>
          <p:cNvSpPr txBox="1">
            <a:spLocks/>
          </p:cNvSpPr>
          <p:nvPr/>
        </p:nvSpPr>
        <p:spPr>
          <a:xfrm>
            <a:off x="827574" y="14259"/>
            <a:ext cx="5715040" cy="1000132"/>
          </a:xfrm>
          <a:prstGeom prst="rect">
            <a:avLst/>
          </a:prstGeom>
        </p:spPr>
        <p:txBody>
          <a:bodyPr vert="horz" lIns="91440" tIns="45720" rIns="91440" bIns="45720" rtlCol="0" anchor="ctr">
            <a:noAutofit/>
          </a:bodyPr>
          <a:lstStyle/>
          <a:p>
            <a:pPr algn="ctr">
              <a:lnSpc>
                <a:spcPct val="120000"/>
              </a:lnSpc>
            </a:pPr>
            <a:r>
              <a:rPr lang="ru-RU" sz="1400" b="1" i="1" dirty="0">
                <a:solidFill>
                  <a:srgbClr val="C00000"/>
                </a:solidFill>
                <a:latin typeface="Times New Roman" pitchFamily="18" charset="0"/>
                <a:cs typeface="Times New Roman" pitchFamily="18" charset="0"/>
              </a:rPr>
              <a:t>Спортивная страничка</a:t>
            </a:r>
          </a:p>
          <a:p>
            <a:pPr algn="ctr" fontAlgn="base"/>
            <a:r>
              <a:rPr lang="ru-RU" sz="1400" b="1" i="1" dirty="0">
                <a:solidFill>
                  <a:srgbClr val="00B050"/>
                </a:solidFill>
                <a:latin typeface="Times New Roman" pitchFamily="18" charset="0"/>
                <a:cs typeface="Times New Roman" pitchFamily="18" charset="0"/>
              </a:rPr>
              <a:t>Подвижные игры народов Сибири</a:t>
            </a:r>
          </a:p>
          <a:p>
            <a:pPr>
              <a:lnSpc>
                <a:spcPct val="120000"/>
              </a:lnSpc>
            </a:pPr>
            <a:endParaRPr lang="ru-RU" sz="1200" b="1" dirty="0">
              <a:latin typeface="Times New Roman" pitchFamily="18" charset="0"/>
              <a:cs typeface="Times New Roman" pitchFamily="18" charset="0"/>
            </a:endParaRPr>
          </a:p>
        </p:txBody>
      </p:sp>
      <p:sp>
        <p:nvSpPr>
          <p:cNvPr id="7" name="Прямоугольник 6"/>
          <p:cNvSpPr/>
          <p:nvPr/>
        </p:nvSpPr>
        <p:spPr>
          <a:xfrm>
            <a:off x="214290" y="714348"/>
            <a:ext cx="6429420" cy="5816977"/>
          </a:xfrm>
          <a:prstGeom prst="rect">
            <a:avLst/>
          </a:prstGeom>
        </p:spPr>
        <p:txBody>
          <a:bodyPr wrap="square">
            <a:spAutoFit/>
          </a:bodyPr>
          <a:lstStyle/>
          <a:p>
            <a:pPr algn="just" fontAlgn="base"/>
            <a:r>
              <a:rPr lang="ru-RU" sz="1200" dirty="0">
                <a:solidFill>
                  <a:srgbClr val="1F8D17"/>
                </a:solidFill>
                <a:latin typeface="Times New Roman" pitchFamily="18" charset="0"/>
                <a:cs typeface="Times New Roman" pitchFamily="18" charset="0"/>
              </a:rPr>
              <a:t>«Поймай вещи» («</a:t>
            </a:r>
            <a:r>
              <a:rPr lang="ru-RU" sz="1200" dirty="0" err="1">
                <a:solidFill>
                  <a:srgbClr val="1F8D17"/>
                </a:solidFill>
                <a:latin typeface="Times New Roman" pitchFamily="18" charset="0"/>
                <a:cs typeface="Times New Roman" pitchFamily="18" charset="0"/>
              </a:rPr>
              <a:t>Дява</a:t>
            </a:r>
            <a:r>
              <a:rPr lang="ru-RU" sz="1200" dirty="0">
                <a:solidFill>
                  <a:srgbClr val="1F8D17"/>
                </a:solidFill>
                <a:latin typeface="Times New Roman" pitchFamily="18" charset="0"/>
                <a:cs typeface="Times New Roman" pitchFamily="18" charset="0"/>
              </a:rPr>
              <a:t>-Ми </a:t>
            </a:r>
            <a:r>
              <a:rPr lang="ru-RU" sz="1200" dirty="0" err="1">
                <a:solidFill>
                  <a:srgbClr val="1F8D17"/>
                </a:solidFill>
                <a:latin typeface="Times New Roman" pitchFamily="18" charset="0"/>
                <a:cs typeface="Times New Roman" pitchFamily="18" charset="0"/>
              </a:rPr>
              <a:t>Савода</a:t>
            </a:r>
            <a:r>
              <a:rPr lang="ru-RU" sz="1200" dirty="0">
                <a:solidFill>
                  <a:srgbClr val="1F8D17"/>
                </a:solidFill>
                <a:latin typeface="Times New Roman" pitchFamily="18" charset="0"/>
                <a:cs typeface="Times New Roman" pitchFamily="18" charset="0"/>
              </a:rPr>
              <a:t>»)</a:t>
            </a:r>
          </a:p>
          <a:p>
            <a:pPr algn="just" fontAlgn="base"/>
            <a:r>
              <a:rPr lang="ru-RU" sz="1200" dirty="0">
                <a:latin typeface="Times New Roman" pitchFamily="18" charset="0"/>
                <a:cs typeface="Times New Roman" pitchFamily="18" charset="0"/>
              </a:rPr>
              <a:t>Сохранение равновесия в положениях стоя на носках, на одной ноге. Игра требует сосредоточенности, внимания, волевых усилий. </a:t>
            </a:r>
            <a:r>
              <a:rPr lang="ru-RU" sz="1200" dirty="0" err="1">
                <a:latin typeface="Times New Roman" pitchFamily="18" charset="0"/>
                <a:cs typeface="Times New Roman" pitchFamily="18" charset="0"/>
              </a:rPr>
              <a:t>Этнопедагогика</a:t>
            </a:r>
            <a:r>
              <a:rPr lang="ru-RU" sz="1200" dirty="0">
                <a:latin typeface="Times New Roman" pitchFamily="18" charset="0"/>
                <a:cs typeface="Times New Roman" pitchFamily="18" charset="0"/>
              </a:rPr>
              <a:t>: во    время    кочевки    приходиться    переплавом пересекать ручьи с сильным течением.  При этом вьюк может упасть в воду. Упавшие вещи можно поймать с помощью </a:t>
            </a:r>
            <a:r>
              <a:rPr lang="ru-RU" sz="1200" dirty="0" err="1">
                <a:latin typeface="Times New Roman" pitchFamily="18" charset="0"/>
                <a:cs typeface="Times New Roman" pitchFamily="18" charset="0"/>
              </a:rPr>
              <a:t>нори</a:t>
            </a:r>
            <a:r>
              <a:rPr lang="ru-RU" sz="1200" dirty="0">
                <a:latin typeface="Times New Roman" pitchFamily="18" charset="0"/>
                <a:cs typeface="Times New Roman" pitchFamily="18" charset="0"/>
              </a:rPr>
              <a:t>.</a:t>
            </a:r>
          </a:p>
          <a:p>
            <a:pPr algn="just" fontAlgn="base"/>
            <a:r>
              <a:rPr lang="ru-RU" sz="1200" dirty="0">
                <a:latin typeface="Times New Roman" pitchFamily="18" charset="0"/>
                <a:cs typeface="Times New Roman" pitchFamily="18" charset="0"/>
              </a:rPr>
              <a:t> Правила игры: проводят линию, за которую никто не должен заступать. За линией бросают предметы. Водящий должен поймать их   с   помощью   </a:t>
            </a:r>
            <a:r>
              <a:rPr lang="ru-RU" sz="1200" dirty="0" err="1">
                <a:latin typeface="Times New Roman" pitchFamily="18" charset="0"/>
                <a:cs typeface="Times New Roman" pitchFamily="18" charset="0"/>
              </a:rPr>
              <a:t>нори</a:t>
            </a:r>
            <a:r>
              <a:rPr lang="ru-RU" sz="1200" dirty="0">
                <a:latin typeface="Times New Roman" pitchFamily="18" charset="0"/>
                <a:cs typeface="Times New Roman" pitchFamily="18" charset="0"/>
              </a:rPr>
              <a:t>.   Кто   больше   соберет   предметов, тот выигрывает. Играют на определенное время. Игру можно усложнить, увеличив число и разнообразие предметов.</a:t>
            </a:r>
          </a:p>
          <a:p>
            <a:pPr algn="just" fontAlgn="base"/>
            <a:r>
              <a:rPr lang="ru-RU" sz="1200" dirty="0">
                <a:solidFill>
                  <a:srgbClr val="1F8D17"/>
                </a:solidFill>
                <a:latin typeface="Times New Roman" pitchFamily="18" charset="0"/>
                <a:cs typeface="Times New Roman" pitchFamily="18" charset="0"/>
              </a:rPr>
              <a:t>«Удержать палку» («</a:t>
            </a:r>
            <a:r>
              <a:rPr lang="ru-RU" sz="1200" dirty="0" err="1">
                <a:solidFill>
                  <a:srgbClr val="1F8D17"/>
                </a:solidFill>
                <a:latin typeface="Times New Roman" pitchFamily="18" charset="0"/>
                <a:cs typeface="Times New Roman" pitchFamily="18" charset="0"/>
              </a:rPr>
              <a:t>Цалиде</a:t>
            </a:r>
            <a:r>
              <a:rPr lang="ru-RU" sz="1200" dirty="0">
                <a:solidFill>
                  <a:srgbClr val="1F8D17"/>
                </a:solidFill>
                <a:latin typeface="Times New Roman" pitchFamily="18" charset="0"/>
                <a:cs typeface="Times New Roman" pitchFamily="18" charset="0"/>
              </a:rPr>
              <a:t> -ми </a:t>
            </a:r>
            <a:r>
              <a:rPr lang="ru-RU" sz="1200" dirty="0" err="1">
                <a:solidFill>
                  <a:srgbClr val="1F8D17"/>
                </a:solidFill>
                <a:latin typeface="Times New Roman" pitchFamily="18" charset="0"/>
                <a:cs typeface="Times New Roman" pitchFamily="18" charset="0"/>
              </a:rPr>
              <a:t>нори</a:t>
            </a:r>
            <a:r>
              <a:rPr lang="ru-RU" sz="1200" dirty="0">
                <a:solidFill>
                  <a:srgbClr val="1F8D17"/>
                </a:solidFill>
                <a:latin typeface="Times New Roman" pitchFamily="18" charset="0"/>
                <a:cs typeface="Times New Roman" pitchFamily="18" charset="0"/>
              </a:rPr>
              <a:t>»)</a:t>
            </a:r>
          </a:p>
          <a:p>
            <a:pPr algn="just" fontAlgn="base"/>
            <a:r>
              <a:rPr lang="ru-RU" sz="1200" dirty="0">
                <a:latin typeface="Times New Roman" pitchFamily="18" charset="0"/>
                <a:cs typeface="Times New Roman" pitchFamily="18" charset="0"/>
              </a:rPr>
              <a:t>Игра развивает равновесие, точность выбора позиции.   Требует сосредоточенности, внимания, волевых усилий.</a:t>
            </a:r>
          </a:p>
          <a:p>
            <a:pPr algn="just" fontAlgn="base"/>
            <a:r>
              <a:rPr lang="ru-RU" sz="1200" dirty="0" err="1">
                <a:latin typeface="Times New Roman" pitchFamily="18" charset="0"/>
                <a:cs typeface="Times New Roman" pitchFamily="18" charset="0"/>
              </a:rPr>
              <a:t>Этнопедагогика</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Нори</a:t>
            </a:r>
            <a:r>
              <a:rPr lang="ru-RU" sz="1200" dirty="0">
                <a:latin typeface="Times New Roman" pitchFamily="18" charset="0"/>
                <a:cs typeface="Times New Roman" pitchFamily="18" charset="0"/>
              </a:rPr>
              <a:t> — особый посох-крюк. Это основной инструмент при посадке на оленя, для поднимания, не слезая с оленя во время езды, различных предметов, упавших на землю или в воду.</a:t>
            </a:r>
          </a:p>
          <a:p>
            <a:pPr algn="just" fontAlgn="base"/>
            <a:r>
              <a:rPr lang="ru-RU" sz="1200" dirty="0">
                <a:latin typeface="Times New Roman" pitchFamily="18" charset="0"/>
                <a:cs typeface="Times New Roman" pitchFamily="18" charset="0"/>
              </a:rPr>
              <a:t>Правила игры: надо удержать на ладони </a:t>
            </a:r>
            <a:r>
              <a:rPr lang="ru-RU" sz="1200" dirty="0" err="1">
                <a:latin typeface="Times New Roman" pitchFamily="18" charset="0"/>
                <a:cs typeface="Times New Roman" pitchFamily="18" charset="0"/>
              </a:rPr>
              <a:t>нори</a:t>
            </a:r>
            <a:r>
              <a:rPr lang="ru-RU" sz="1200" dirty="0">
                <a:latin typeface="Times New Roman" pitchFamily="18" charset="0"/>
                <a:cs typeface="Times New Roman" pitchFamily="18" charset="0"/>
              </a:rPr>
              <a:t> вертикально и идти или стоять до тех пор, пока нора не упадет, (удерживаем на время). Игра начинается по сигналу ведущего. Руками </a:t>
            </a:r>
            <a:r>
              <a:rPr lang="ru-RU" sz="1200" dirty="0" err="1">
                <a:latin typeface="Times New Roman" pitchFamily="18" charset="0"/>
                <a:cs typeface="Times New Roman" pitchFamily="18" charset="0"/>
              </a:rPr>
              <a:t>нори</a:t>
            </a:r>
            <a:r>
              <a:rPr lang="ru-RU" sz="1200" dirty="0">
                <a:latin typeface="Times New Roman" pitchFamily="18" charset="0"/>
                <a:cs typeface="Times New Roman" pitchFamily="18" charset="0"/>
              </a:rPr>
              <a:t> не трогать! Ладонь должна быть выпрямлена полностью.</a:t>
            </a:r>
          </a:p>
          <a:p>
            <a:pPr algn="just" fontAlgn="base"/>
            <a:r>
              <a:rPr lang="ru-RU" sz="1200" dirty="0">
                <a:latin typeface="Times New Roman" pitchFamily="18" charset="0"/>
                <a:cs typeface="Times New Roman" pitchFamily="18" charset="0"/>
              </a:rPr>
              <a:t>Усложнения: </a:t>
            </a:r>
            <a:r>
              <a:rPr lang="ru-RU" sz="1200" dirty="0" err="1">
                <a:latin typeface="Times New Roman" pitchFamily="18" charset="0"/>
                <a:cs typeface="Times New Roman" pitchFamily="18" charset="0"/>
              </a:rPr>
              <a:t>нори</a:t>
            </a:r>
            <a:r>
              <a:rPr lang="ru-RU" sz="1200" dirty="0">
                <a:latin typeface="Times New Roman" pitchFamily="18" charset="0"/>
                <a:cs typeface="Times New Roman" pitchFamily="18" charset="0"/>
              </a:rPr>
              <a:t> на тыльной стороне кисти, на лбу.</a:t>
            </a:r>
          </a:p>
          <a:p>
            <a:pPr algn="just" fontAlgn="base"/>
            <a:r>
              <a:rPr lang="ru-RU" sz="1200" dirty="0">
                <a:solidFill>
                  <a:srgbClr val="1F8D17"/>
                </a:solidFill>
                <a:latin typeface="Times New Roman" pitchFamily="18" charset="0"/>
                <a:cs typeface="Times New Roman" pitchFamily="18" charset="0"/>
              </a:rPr>
              <a:t>«Тройной прыжок» («</a:t>
            </a:r>
            <a:r>
              <a:rPr lang="ru-RU" sz="1200" dirty="0" err="1">
                <a:solidFill>
                  <a:srgbClr val="1F8D17"/>
                </a:solidFill>
                <a:latin typeface="Times New Roman" pitchFamily="18" charset="0"/>
                <a:cs typeface="Times New Roman" pitchFamily="18" charset="0"/>
              </a:rPr>
              <a:t>Илан</a:t>
            </a:r>
            <a:r>
              <a:rPr lang="ru-RU" sz="1200" dirty="0">
                <a:solidFill>
                  <a:srgbClr val="1F8D17"/>
                </a:solidFill>
                <a:latin typeface="Times New Roman" pitchFamily="18" charset="0"/>
                <a:cs typeface="Times New Roman" pitchFamily="18" charset="0"/>
              </a:rPr>
              <a:t> </a:t>
            </a:r>
            <a:r>
              <a:rPr lang="ru-RU" sz="1200" dirty="0" err="1">
                <a:solidFill>
                  <a:srgbClr val="1F8D17"/>
                </a:solidFill>
                <a:latin typeface="Times New Roman" pitchFamily="18" charset="0"/>
                <a:cs typeface="Times New Roman" pitchFamily="18" charset="0"/>
              </a:rPr>
              <a:t>микитчан</a:t>
            </a:r>
            <a:r>
              <a:rPr lang="ru-RU" sz="1200" dirty="0">
                <a:solidFill>
                  <a:srgbClr val="1F8D17"/>
                </a:solidFill>
                <a:latin typeface="Times New Roman" pitchFamily="18" charset="0"/>
                <a:cs typeface="Times New Roman" pitchFamily="18" charset="0"/>
              </a:rPr>
              <a:t>»)</a:t>
            </a:r>
          </a:p>
          <a:p>
            <a:pPr algn="just" fontAlgn="base"/>
            <a:r>
              <a:rPr lang="ru-RU" sz="1200" dirty="0">
                <a:latin typeface="Times New Roman" pitchFamily="18" charset="0"/>
                <a:cs typeface="Times New Roman" pitchFamily="18" charset="0"/>
              </a:rPr>
              <a:t>Закрепляется умение энергично отталкиваться двумя ногами, правильно приземляться, сохраняя равновесие, делать взмах руками вовремя     отталкивания и выносить ноги вперед при полете. </a:t>
            </a:r>
            <a:r>
              <a:rPr lang="ru-RU" sz="1200" dirty="0" err="1">
                <a:latin typeface="Times New Roman" pitchFamily="18" charset="0"/>
                <a:cs typeface="Times New Roman" pitchFamily="18" charset="0"/>
              </a:rPr>
              <a:t>Этнопедагогика</a:t>
            </a:r>
            <a:r>
              <a:rPr lang="ru-RU" sz="1200" dirty="0">
                <a:latin typeface="Times New Roman" pitchFamily="18" charset="0"/>
                <a:cs typeface="Times New Roman" pitchFamily="18" charset="0"/>
              </a:rPr>
              <a:t>: ловкость ног при прыжках через ручьи, обрывы, по камням.</a:t>
            </a:r>
          </a:p>
          <a:p>
            <a:pPr algn="just" fontAlgn="base"/>
            <a:r>
              <a:rPr lang="ru-RU" sz="1200" dirty="0">
                <a:latin typeface="Times New Roman" pitchFamily="18" charset="0"/>
                <a:cs typeface="Times New Roman" pitchFamily="18" charset="0"/>
              </a:rPr>
              <a:t>Правила игры: на площадке проводится черта, играющие выстраиваются вдоль нее, прыгая по очереди. Игрок прыгает двумя ногами три раза. Выигрывает тот, кто прыгнул дальше. Начинать игру нужно по сигналу ведущего. Игру можно проводить и по командам, чтобы дети долго не ждали своей очереди. Одновременно выходят к черте по одному ребенку от каждой команды и начинают прыжки по сигналу ведущего. Выигрывает команда, участники которой прыгнули дальше. В этом варианте игры у детей воспитывается чувство коллективизма, стремление не подвести своих товарищей.</a:t>
            </a:r>
          </a:p>
          <a:p>
            <a:pPr algn="just" fontAlgn="base"/>
            <a:endParaRPr lang="ru-RU" sz="1200" dirty="0">
              <a:latin typeface="Times New Roman" pitchFamily="18" charset="0"/>
              <a:cs typeface="Times New Roman" pitchFamily="18" charset="0"/>
            </a:endParaRPr>
          </a:p>
        </p:txBody>
      </p:sp>
      <p:sp>
        <p:nvSpPr>
          <p:cNvPr id="6" name="Прямоугольник 5">
            <a:extLst>
              <a:ext uri="{FF2B5EF4-FFF2-40B4-BE49-F238E27FC236}">
                <a16:creationId xmlns:a16="http://schemas.microsoft.com/office/drawing/2014/main" id="{43AECFDE-1CCD-44E9-82A4-9DE144C0C9C1}"/>
              </a:ext>
            </a:extLst>
          </p:cNvPr>
          <p:cNvSpPr/>
          <p:nvPr/>
        </p:nvSpPr>
        <p:spPr>
          <a:xfrm>
            <a:off x="228660" y="6242603"/>
            <a:ext cx="2134590" cy="2677656"/>
          </a:xfrm>
          <a:prstGeom prst="rect">
            <a:avLst/>
          </a:prstGeom>
        </p:spPr>
        <p:txBody>
          <a:bodyPr wrap="square">
            <a:spAutoFit/>
          </a:bodyPr>
          <a:lstStyle/>
          <a:p>
            <a:pPr algn="just" fontAlgn="base"/>
            <a:r>
              <a:rPr lang="ru-RU" sz="1200" dirty="0">
                <a:solidFill>
                  <a:srgbClr val="1F8D17"/>
                </a:solidFill>
                <a:latin typeface="Times New Roman" pitchFamily="18" charset="0"/>
                <a:cs typeface="Times New Roman" pitchFamily="18" charset="0"/>
              </a:rPr>
              <a:t> «Волки и олени» («</a:t>
            </a:r>
            <a:r>
              <a:rPr lang="ru-RU" sz="1200" dirty="0" err="1">
                <a:solidFill>
                  <a:srgbClr val="1F8D17"/>
                </a:solidFill>
                <a:latin typeface="Times New Roman" pitchFamily="18" charset="0"/>
                <a:cs typeface="Times New Roman" pitchFamily="18" charset="0"/>
              </a:rPr>
              <a:t>Иргичи</a:t>
            </a:r>
            <a:r>
              <a:rPr lang="ru-RU" sz="1200" dirty="0">
                <a:solidFill>
                  <a:srgbClr val="1F8D17"/>
                </a:solidFill>
                <a:latin typeface="Times New Roman" pitchFamily="18" charset="0"/>
                <a:cs typeface="Times New Roman" pitchFamily="18" charset="0"/>
              </a:rPr>
              <a:t> – да </a:t>
            </a:r>
            <a:r>
              <a:rPr lang="ru-RU" sz="1200" dirty="0" err="1">
                <a:solidFill>
                  <a:srgbClr val="1F8D17"/>
                </a:solidFill>
                <a:latin typeface="Times New Roman" pitchFamily="18" charset="0"/>
                <a:cs typeface="Times New Roman" pitchFamily="18" charset="0"/>
              </a:rPr>
              <a:t>орои</a:t>
            </a:r>
            <a:r>
              <a:rPr lang="ru-RU" sz="1200" dirty="0">
                <a:solidFill>
                  <a:srgbClr val="1F8D17"/>
                </a:solidFill>
                <a:latin typeface="Times New Roman" pitchFamily="18" charset="0"/>
                <a:cs typeface="Times New Roman" pitchFamily="18" charset="0"/>
              </a:rPr>
              <a:t>»)</a:t>
            </a:r>
          </a:p>
          <a:p>
            <a:pPr algn="just" fontAlgn="base"/>
            <a:r>
              <a:rPr lang="ru-RU" sz="1200" dirty="0">
                <a:latin typeface="Times New Roman" pitchFamily="18" charset="0"/>
                <a:cs typeface="Times New Roman" pitchFamily="18" charset="0"/>
              </a:rPr>
              <a:t>Бег с препятствиями: ознакомление с разными способами их преодоления и правильный выбор способ преодоления. Правила игры: делают два круга - «озера». Между «озерами» 30-50 метров. «Волк» должен поймать «оленей». «Олени» убегают и должны войти в «озеро». Пойманный водит.</a:t>
            </a:r>
          </a:p>
          <a:p>
            <a:pPr algn="just" fontAlgn="base"/>
            <a:endParaRPr lang="ru-RU" sz="1200" dirty="0">
              <a:latin typeface="Times New Roman" pitchFamily="18" charset="0"/>
              <a:cs typeface="Times New Roman" pitchFamily="18" charset="0"/>
            </a:endParaRPr>
          </a:p>
        </p:txBody>
      </p:sp>
    </p:spTree>
    <p:extLst>
      <p:ext uri="{BB962C8B-B14F-4D97-AF65-F5344CB8AC3E}">
        <p14:creationId xmlns:p14="http://schemas.microsoft.com/office/powerpoint/2010/main" val="39884734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Заголовок 1"/>
          <p:cNvSpPr txBox="1">
            <a:spLocks/>
          </p:cNvSpPr>
          <p:nvPr/>
        </p:nvSpPr>
        <p:spPr>
          <a:xfrm>
            <a:off x="827574" y="14259"/>
            <a:ext cx="5715040" cy="1000132"/>
          </a:xfrm>
          <a:prstGeom prst="rect">
            <a:avLst/>
          </a:prstGeom>
        </p:spPr>
        <p:txBody>
          <a:bodyPr vert="horz" lIns="91440" tIns="45720" rIns="91440" bIns="45720" rtlCol="0" anchor="ctr">
            <a:noAutofit/>
          </a:bodyPr>
          <a:lstStyle/>
          <a:p>
            <a:pPr algn="ctr">
              <a:lnSpc>
                <a:spcPct val="120000"/>
              </a:lnSpc>
            </a:pPr>
            <a:r>
              <a:rPr lang="ru-RU" sz="1400" b="1" i="1" dirty="0">
                <a:solidFill>
                  <a:srgbClr val="C00000"/>
                </a:solidFill>
                <a:latin typeface="Times New Roman" pitchFamily="18" charset="0"/>
                <a:cs typeface="Times New Roman" pitchFamily="18" charset="0"/>
              </a:rPr>
              <a:t>Спортивная страничка</a:t>
            </a:r>
          </a:p>
          <a:p>
            <a:pPr algn="ctr" fontAlgn="base"/>
            <a:r>
              <a:rPr lang="ru-RU" sz="1400" b="1" i="1" dirty="0">
                <a:solidFill>
                  <a:srgbClr val="00B050"/>
                </a:solidFill>
                <a:latin typeface="Times New Roman" pitchFamily="18" charset="0"/>
                <a:cs typeface="Times New Roman" pitchFamily="18" charset="0"/>
              </a:rPr>
              <a:t>Подвижные игры с детьми на прогулке осенью</a:t>
            </a:r>
          </a:p>
          <a:p>
            <a:pPr>
              <a:lnSpc>
                <a:spcPct val="120000"/>
              </a:lnSpc>
            </a:pPr>
            <a:endParaRPr lang="ru-RU" sz="1200" b="1" dirty="0">
              <a:latin typeface="Times New Roman" pitchFamily="18" charset="0"/>
              <a:cs typeface="Times New Roman" pitchFamily="18" charset="0"/>
            </a:endParaRPr>
          </a:p>
        </p:txBody>
      </p:sp>
      <p:sp>
        <p:nvSpPr>
          <p:cNvPr id="7" name="Прямоугольник 6"/>
          <p:cNvSpPr/>
          <p:nvPr/>
        </p:nvSpPr>
        <p:spPr>
          <a:xfrm>
            <a:off x="251890" y="786348"/>
            <a:ext cx="3214710" cy="3785652"/>
          </a:xfrm>
          <a:prstGeom prst="rect">
            <a:avLst/>
          </a:prstGeom>
        </p:spPr>
        <p:txBody>
          <a:bodyPr wrap="square">
            <a:spAutoFit/>
          </a:bodyPr>
          <a:lstStyle/>
          <a:p>
            <a:pPr algn="just" fontAlgn="base"/>
            <a:r>
              <a:rPr lang="ru-RU" sz="1200" dirty="0">
                <a:latin typeface="Times New Roman" pitchFamily="18" charset="0"/>
                <a:cs typeface="Times New Roman" pitchFamily="18" charset="0"/>
              </a:rPr>
              <a:t>Движение – это тоже эффективное лечебное средство. Подвижные игры, построенные на</a:t>
            </a:r>
          </a:p>
          <a:p>
            <a:pPr algn="just" fontAlgn="base"/>
            <a:r>
              <a:rPr lang="ru-RU" sz="1200" dirty="0">
                <a:latin typeface="Times New Roman" pitchFamily="18" charset="0"/>
                <a:cs typeface="Times New Roman" pitchFamily="18" charset="0"/>
              </a:rPr>
              <a:t>движениях, требующих большой затраты энергии бег, прыжки, лазание и др., усиливают обмен веществ в организме. Они оказывают укрепляющее действие на нервную, сердечно-</a:t>
            </a:r>
          </a:p>
          <a:p>
            <a:pPr algn="just" fontAlgn="base"/>
            <a:r>
              <a:rPr lang="ru-RU" sz="1200" dirty="0">
                <a:latin typeface="Times New Roman" pitchFamily="18" charset="0"/>
                <a:cs typeface="Times New Roman" pitchFamily="18" charset="0"/>
              </a:rPr>
              <a:t>сосудистую, дыхательную системы ребёнка, способствуют созданию бодрого настроения.</a:t>
            </a:r>
          </a:p>
          <a:p>
            <a:pPr algn="just" fontAlgn="base"/>
            <a:r>
              <a:rPr lang="ru-RU" sz="1200" dirty="0">
                <a:latin typeface="Times New Roman" pitchFamily="18" charset="0"/>
                <a:cs typeface="Times New Roman" pitchFamily="18" charset="0"/>
              </a:rPr>
              <a:t>Активные движения повышают устойчивость к заболеваниям, что очень важно при возникновении простудных инфекционных заболеваниях, вызывая мобилизацию защитных сил организмов, способствует улучшению питания тканей, формированию скелета и правильной осанки .</a:t>
            </a:r>
          </a:p>
          <a:p>
            <a:pPr algn="just" fontAlgn="base"/>
            <a:r>
              <a:rPr lang="ru-RU" sz="1200" dirty="0">
                <a:latin typeface="Times New Roman" pitchFamily="18" charset="0"/>
                <a:cs typeface="Times New Roman" pitchFamily="18" charset="0"/>
              </a:rPr>
              <a:t>Без движений ребенок не может вырасти здоровым. Вряд ли можно найти родителей, которые не хотят, чтобы их дети росли здоровыми. </a:t>
            </a:r>
          </a:p>
        </p:txBody>
      </p:sp>
      <p:pic>
        <p:nvPicPr>
          <p:cNvPr id="5" name="Рисунок 4">
            <a:extLst>
              <a:ext uri="{FF2B5EF4-FFF2-40B4-BE49-F238E27FC236}">
                <a16:creationId xmlns:a16="http://schemas.microsoft.com/office/drawing/2014/main" id="{A2971CD5-8F2E-4834-88BB-E86A485220A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850" t="8674" r="16666" b="16925"/>
          <a:stretch/>
        </p:blipFill>
        <p:spPr>
          <a:xfrm>
            <a:off x="3589305" y="902745"/>
            <a:ext cx="2969299" cy="3753095"/>
          </a:xfrm>
          <a:prstGeom prst="rect">
            <a:avLst/>
          </a:prstGeom>
          <a:effectLst>
            <a:glow rad="228600">
              <a:schemeClr val="accent6">
                <a:satMod val="175000"/>
                <a:alpha val="40000"/>
              </a:schemeClr>
            </a:glow>
          </a:effectLst>
        </p:spPr>
      </p:pic>
      <p:sp>
        <p:nvSpPr>
          <p:cNvPr id="8" name="Прямоугольник 7">
            <a:extLst>
              <a:ext uri="{FF2B5EF4-FFF2-40B4-BE49-F238E27FC236}">
                <a16:creationId xmlns:a16="http://schemas.microsoft.com/office/drawing/2014/main" id="{F71C1B90-BA0E-47AB-807E-C9696871EE59}"/>
              </a:ext>
            </a:extLst>
          </p:cNvPr>
          <p:cNvSpPr/>
          <p:nvPr/>
        </p:nvSpPr>
        <p:spPr>
          <a:xfrm>
            <a:off x="251890" y="4544194"/>
            <a:ext cx="6429420" cy="4524315"/>
          </a:xfrm>
          <a:prstGeom prst="rect">
            <a:avLst/>
          </a:prstGeom>
        </p:spPr>
        <p:txBody>
          <a:bodyPr wrap="square">
            <a:spAutoFit/>
          </a:bodyPr>
          <a:lstStyle/>
          <a:p>
            <a:pPr algn="just" fontAlgn="base"/>
            <a:r>
              <a:rPr lang="ru-RU" sz="1200" dirty="0">
                <a:latin typeface="Times New Roman" pitchFamily="18" charset="0"/>
                <a:cs typeface="Times New Roman" pitchFamily="18" charset="0"/>
              </a:rPr>
              <a:t> Однако, как добиться этого, многие не знают.</a:t>
            </a:r>
          </a:p>
          <a:p>
            <a:pPr algn="just" fontAlgn="base"/>
            <a:r>
              <a:rPr lang="ru-RU" sz="1200" dirty="0">
                <a:latin typeface="Times New Roman" pitchFamily="18" charset="0"/>
                <a:cs typeface="Times New Roman" pitchFamily="18" charset="0"/>
              </a:rPr>
              <a:t>Все дети любят двигаться, бегать наперегонки, прыгать, играть в мяч, кататься на велосипеде. Такая активность помогает им получить необходимую физическую нагрузку,</a:t>
            </a:r>
          </a:p>
          <a:p>
            <a:pPr algn="just" fontAlgn="base"/>
            <a:r>
              <a:rPr lang="ru-RU" sz="1200" dirty="0">
                <a:latin typeface="Times New Roman" pitchFamily="18" charset="0"/>
                <a:cs typeface="Times New Roman" pitchFamily="18" charset="0"/>
              </a:rPr>
              <a:t>развивать физические качества. Например, для того чтобы увернуться от «</a:t>
            </a:r>
            <a:r>
              <a:rPr lang="ru-RU" sz="1200" dirty="0" err="1">
                <a:latin typeface="Times New Roman" pitchFamily="18" charset="0"/>
                <a:cs typeface="Times New Roman" pitchFamily="18" charset="0"/>
              </a:rPr>
              <a:t>ловишки</a:t>
            </a:r>
            <a:r>
              <a:rPr lang="ru-RU" sz="1200" dirty="0">
                <a:latin typeface="Times New Roman" pitchFamily="18" charset="0"/>
                <a:cs typeface="Times New Roman" pitchFamily="18" charset="0"/>
              </a:rPr>
              <a:t>», надо</a:t>
            </a:r>
          </a:p>
          <a:p>
            <a:pPr algn="just" fontAlgn="base"/>
            <a:r>
              <a:rPr lang="ru-RU" sz="1200" dirty="0">
                <a:latin typeface="Times New Roman" pitchFamily="18" charset="0"/>
                <a:cs typeface="Times New Roman" pitchFamily="18" charset="0"/>
              </a:rPr>
              <a:t>проявить ловкость, а спасаясь от него, бежать как можно быстрее. Увлеченные сюжетом игры, дети могут выполнять с интересом много раз одни и те же движения, не замечая усталости, а это приводит к развитию выносливости.</a:t>
            </a:r>
          </a:p>
          <a:p>
            <a:pPr algn="just" fontAlgn="base"/>
            <a:r>
              <a:rPr lang="ru-RU" sz="1200" dirty="0">
                <a:latin typeface="Times New Roman" pitchFamily="18" charset="0"/>
                <a:cs typeface="Times New Roman" pitchFamily="18" charset="0"/>
              </a:rPr>
              <a:t> «Как заинтересовать ребенка подвижной игрой и физическими упражнениями?» -</a:t>
            </a:r>
          </a:p>
          <a:p>
            <a:pPr algn="just" fontAlgn="base"/>
            <a:r>
              <a:rPr lang="ru-RU" sz="1200" dirty="0">
                <a:latin typeface="Times New Roman" pitchFamily="18" charset="0"/>
                <a:cs typeface="Times New Roman" pitchFamily="18" charset="0"/>
              </a:rPr>
              <a:t>спрашивают многие молодые родители. Ответ достаточно прост: здорового ребенка не нужно заставлять заниматься физкультурой — он сам нуждается в движении и охотно выполняет новые задания, играет в подвижные игры. </a:t>
            </a:r>
          </a:p>
          <a:p>
            <a:pPr algn="just" fontAlgn="base"/>
            <a:r>
              <a:rPr lang="ru-RU" sz="1200" dirty="0">
                <a:latin typeface="Times New Roman" pitchFamily="18" charset="0"/>
                <a:cs typeface="Times New Roman" pitchFamily="18" charset="0"/>
              </a:rPr>
              <a:t>Подвижная игра «Ветер и листья»</a:t>
            </a:r>
          </a:p>
          <a:p>
            <a:pPr algn="just" fontAlgn="base"/>
            <a:r>
              <a:rPr lang="ru-RU" sz="1200" dirty="0">
                <a:latin typeface="Times New Roman" pitchFamily="18" charset="0"/>
                <a:cs typeface="Times New Roman" pitchFamily="18" charset="0"/>
              </a:rPr>
              <a:t>По сигналу «Ветер!» - дети бегают по площадке в разных направлениях, помахивая листочками («ветер кружит в воздухе осенние листья»). По сигналу «Нет ветра!» - приседают («листья упали на землю») (1,5-2 мин). Бегать, не наталкиваясь, уступать дорогу друг другу; действовать по сигналу.</a:t>
            </a:r>
          </a:p>
          <a:p>
            <a:pPr algn="just" fontAlgn="base"/>
            <a:r>
              <a:rPr lang="ru-RU" sz="1200" dirty="0">
                <a:latin typeface="Times New Roman" pitchFamily="18" charset="0"/>
                <a:cs typeface="Times New Roman" pitchFamily="18" charset="0"/>
              </a:rPr>
              <a:t>Подвижная игра «Поймай листок»</a:t>
            </a:r>
          </a:p>
          <a:p>
            <a:pPr algn="just" fontAlgn="base"/>
            <a:r>
              <a:rPr lang="ru-RU" sz="1200" dirty="0">
                <a:latin typeface="Times New Roman" pitchFamily="18" charset="0"/>
                <a:cs typeface="Times New Roman" pitchFamily="18" charset="0"/>
              </a:rPr>
              <a:t>Цель – развить умение подпрыгивать на месте как можно выше.</a:t>
            </a:r>
          </a:p>
          <a:p>
            <a:pPr algn="just" fontAlgn="base"/>
            <a:r>
              <a:rPr lang="ru-RU" sz="1200" dirty="0">
                <a:latin typeface="Times New Roman" pitchFamily="18" charset="0"/>
                <a:cs typeface="Times New Roman" pitchFamily="18" charset="0"/>
              </a:rPr>
              <a:t>Ход игры: Дети пытаются поймать листок, висящий на веточке или летящий по воздуху.</a:t>
            </a:r>
          </a:p>
          <a:p>
            <a:pPr algn="just" fontAlgn="base"/>
            <a:r>
              <a:rPr lang="ru-RU" sz="1200" dirty="0">
                <a:latin typeface="Times New Roman" pitchFamily="18" charset="0"/>
                <a:cs typeface="Times New Roman" pitchFamily="18" charset="0"/>
              </a:rPr>
              <a:t>«Солнышко и дождик»</a:t>
            </a:r>
          </a:p>
          <a:p>
            <a:pPr algn="just" fontAlgn="base"/>
            <a:r>
              <a:rPr lang="ru-RU" sz="1200" dirty="0">
                <a:latin typeface="Times New Roman" pitchFamily="18" charset="0"/>
                <a:cs typeface="Times New Roman" pitchFamily="18" charset="0"/>
              </a:rPr>
              <a:t>В игре принимает участие несколько детей. При команде «Солнышко» - все резвятся, бегают, прыгают. По команде «Дождик» - малыши должны подбежать ко взрослому, под раскрытый им зонтик. Взрослых и, соответственно зонтиков, может быть несколько.</a:t>
            </a:r>
          </a:p>
          <a:p>
            <a:pPr algn="just" fontAlgn="base"/>
            <a:endParaRPr lang="ru-RU" sz="1200" dirty="0">
              <a:latin typeface="Times New Roman" pitchFamily="18" charset="0"/>
              <a:cs typeface="Times New Roman" pitchFamily="18" charset="0"/>
            </a:endParaRPr>
          </a:p>
        </p:txBody>
      </p:sp>
    </p:spTree>
    <p:extLst>
      <p:ext uri="{BB962C8B-B14F-4D97-AF65-F5344CB8AC3E}">
        <p14:creationId xmlns:p14="http://schemas.microsoft.com/office/powerpoint/2010/main" val="38405399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214290" y="142844"/>
            <a:ext cx="6286544" cy="1000132"/>
          </a:xfrm>
          <a:prstGeom prst="rect">
            <a:avLst/>
          </a:prstGeom>
        </p:spPr>
        <p:txBody>
          <a:bodyPr vert="horz" lIns="91440" tIns="45720" rIns="91440" bIns="45720" rtlCol="0" anchor="ctr">
            <a:noAutofit/>
          </a:bodyPr>
          <a:lstStyle/>
          <a:p>
            <a:pPr algn="ctr">
              <a:lnSpc>
                <a:spcPct val="120000"/>
              </a:lnSpc>
            </a:pPr>
            <a:r>
              <a:rPr lang="ru-RU" sz="1400" b="1" i="1" dirty="0">
                <a:solidFill>
                  <a:srgbClr val="C00000"/>
                </a:solidFill>
                <a:latin typeface="Times New Roman" pitchFamily="18" charset="0"/>
                <a:cs typeface="Times New Roman" pitchFamily="18" charset="0"/>
              </a:rPr>
              <a:t>Музыкальный уголок</a:t>
            </a:r>
          </a:p>
          <a:p>
            <a:pPr algn="ctr">
              <a:lnSpc>
                <a:spcPct val="120000"/>
              </a:lnSpc>
            </a:pPr>
            <a:r>
              <a:rPr lang="ru-RU" sz="1400" b="1" i="1" dirty="0">
                <a:solidFill>
                  <a:srgbClr val="00B050"/>
                </a:solidFill>
                <a:latin typeface="Times New Roman" pitchFamily="18" charset="0"/>
                <a:cs typeface="Times New Roman" pitchFamily="18" charset="0"/>
              </a:rPr>
              <a:t>Летом петь еще веселее!</a:t>
            </a:r>
          </a:p>
          <a:p>
            <a:pPr algn="just">
              <a:lnSpc>
                <a:spcPct val="120000"/>
              </a:lnSpc>
            </a:pPr>
            <a:r>
              <a:rPr lang="ru-RU" sz="1200" dirty="0">
                <a:latin typeface="Times New Roman" pitchFamily="18" charset="0"/>
                <a:cs typeface="Times New Roman" pitchFamily="18" charset="0"/>
              </a:rPr>
              <a:t>    </a:t>
            </a:r>
          </a:p>
          <a:p>
            <a:pPr>
              <a:lnSpc>
                <a:spcPct val="120000"/>
              </a:lnSpc>
            </a:pPr>
            <a:endParaRPr lang="ru-RU" sz="1200" b="1" dirty="0">
              <a:latin typeface="Times New Roman" pitchFamily="18" charset="0"/>
              <a:cs typeface="Times New Roman" pitchFamily="18" charset="0"/>
            </a:endParaRPr>
          </a:p>
        </p:txBody>
      </p:sp>
      <p:sp>
        <p:nvSpPr>
          <p:cNvPr id="3" name="Прямоугольник 2"/>
          <p:cNvSpPr/>
          <p:nvPr/>
        </p:nvSpPr>
        <p:spPr>
          <a:xfrm>
            <a:off x="3956154" y="2632449"/>
            <a:ext cx="2811732" cy="3046988"/>
          </a:xfrm>
          <a:prstGeom prst="rect">
            <a:avLst/>
          </a:prstGeom>
        </p:spPr>
        <p:txBody>
          <a:bodyPr wrap="square">
            <a:spAutoFit/>
          </a:bodyPr>
          <a:lstStyle/>
          <a:p>
            <a:pPr algn="ctr"/>
            <a:r>
              <a:rPr lang="ru-RU" sz="1200" b="1" dirty="0">
                <a:solidFill>
                  <a:srgbClr val="00B050"/>
                </a:solidFill>
                <a:latin typeface="Times New Roman" pitchFamily="18" charset="0"/>
                <a:cs typeface="Times New Roman" pitchFamily="18" charset="0"/>
              </a:rPr>
              <a:t>«Осень в гости к нам идет».</a:t>
            </a:r>
          </a:p>
          <a:p>
            <a:pPr algn="ctr"/>
            <a:r>
              <a:rPr lang="ru-RU" sz="1200" b="1" dirty="0">
                <a:solidFill>
                  <a:srgbClr val="00B050"/>
                </a:solidFill>
                <a:latin typeface="Times New Roman" pitchFamily="18" charset="0"/>
                <a:cs typeface="Times New Roman" pitchFamily="18" charset="0"/>
              </a:rPr>
              <a:t>сл. и м. </a:t>
            </a:r>
            <a:r>
              <a:rPr lang="ru-RU" sz="1200" b="1" dirty="0" err="1">
                <a:solidFill>
                  <a:srgbClr val="00B050"/>
                </a:solidFill>
                <a:latin typeface="Times New Roman" pitchFamily="18" charset="0"/>
                <a:cs typeface="Times New Roman" pitchFamily="18" charset="0"/>
              </a:rPr>
              <a:t>Гомоновой</a:t>
            </a:r>
            <a:r>
              <a:rPr lang="ru-RU" sz="1200" b="1" dirty="0">
                <a:solidFill>
                  <a:srgbClr val="00B050"/>
                </a:solidFill>
                <a:latin typeface="Times New Roman" pitchFamily="18" charset="0"/>
                <a:cs typeface="Times New Roman" pitchFamily="18" charset="0"/>
              </a:rPr>
              <a:t>.</a:t>
            </a:r>
          </a:p>
          <a:p>
            <a:pPr algn="ctr"/>
            <a:endParaRPr lang="ru-RU" sz="1200" b="1" dirty="0">
              <a:solidFill>
                <a:srgbClr val="00B050"/>
              </a:solidFill>
              <a:latin typeface="Times New Roman" pitchFamily="18" charset="0"/>
              <a:cs typeface="Times New Roman" pitchFamily="18" charset="0"/>
            </a:endParaRPr>
          </a:p>
          <a:p>
            <a:pPr algn="ctr"/>
            <a:r>
              <a:rPr lang="ru-RU" sz="1200" dirty="0">
                <a:latin typeface="Times New Roman" pitchFamily="18" charset="0"/>
                <a:cs typeface="Times New Roman" pitchFamily="18" charset="0"/>
              </a:rPr>
              <a:t>Листик желтый, листик желтый</a:t>
            </a:r>
          </a:p>
          <a:p>
            <a:pPr algn="ctr"/>
            <a:r>
              <a:rPr lang="ru-RU" sz="1200" dirty="0">
                <a:latin typeface="Times New Roman" pitchFamily="18" charset="0"/>
                <a:cs typeface="Times New Roman" pitchFamily="18" charset="0"/>
              </a:rPr>
              <a:t>На дорожку упадет.</a:t>
            </a:r>
          </a:p>
          <a:p>
            <a:pPr algn="ctr"/>
            <a:r>
              <a:rPr lang="ru-RU" sz="1200" dirty="0">
                <a:latin typeface="Times New Roman" pitchFamily="18" charset="0"/>
                <a:cs typeface="Times New Roman" pitchFamily="18" charset="0"/>
              </a:rPr>
              <a:t>Это значит, это значит –</a:t>
            </a:r>
          </a:p>
          <a:p>
            <a:pPr algn="ctr"/>
            <a:r>
              <a:rPr lang="ru-RU" sz="1200" dirty="0">
                <a:latin typeface="Times New Roman" pitchFamily="18" charset="0"/>
                <a:cs typeface="Times New Roman" pitchFamily="18" charset="0"/>
              </a:rPr>
              <a:t>Осень в гости к нам идет!</a:t>
            </a:r>
          </a:p>
          <a:p>
            <a:pPr algn="ctr"/>
            <a:r>
              <a:rPr lang="ru-RU" sz="1200" dirty="0">
                <a:latin typeface="Times New Roman" pitchFamily="18" charset="0"/>
                <a:cs typeface="Times New Roman" pitchFamily="18" charset="0"/>
              </a:rPr>
              <a:t>Припев: Приходи, красавица,</a:t>
            </a:r>
          </a:p>
          <a:p>
            <a:pPr algn="ctr"/>
            <a:r>
              <a:rPr lang="ru-RU" sz="1200" dirty="0">
                <a:latin typeface="Times New Roman" pitchFamily="18" charset="0"/>
                <a:cs typeface="Times New Roman" pitchFamily="18" charset="0"/>
              </a:rPr>
              <a:t>  Осень золотая.</a:t>
            </a:r>
          </a:p>
          <a:p>
            <a:pPr algn="ctr"/>
            <a:r>
              <a:rPr lang="ru-RU" sz="1200" dirty="0">
                <a:latin typeface="Times New Roman" pitchFamily="18" charset="0"/>
                <a:cs typeface="Times New Roman" pitchFamily="18" charset="0"/>
              </a:rPr>
              <a:t>  Деткам очень нравится</a:t>
            </a:r>
          </a:p>
          <a:p>
            <a:pPr algn="ctr"/>
            <a:r>
              <a:rPr lang="ru-RU" sz="1200" dirty="0">
                <a:latin typeface="Times New Roman" pitchFamily="18" charset="0"/>
                <a:cs typeface="Times New Roman" pitchFamily="18" charset="0"/>
              </a:rPr>
              <a:t>  Осень золотая!</a:t>
            </a:r>
          </a:p>
          <a:p>
            <a:pPr algn="ctr"/>
            <a:r>
              <a:rPr lang="ru-RU" sz="1200" dirty="0">
                <a:latin typeface="Times New Roman" pitchFamily="18" charset="0"/>
                <a:cs typeface="Times New Roman" pitchFamily="18" charset="0"/>
              </a:rPr>
              <a:t>Вот из тучки дождик, дождик</a:t>
            </a:r>
          </a:p>
          <a:p>
            <a:pPr algn="ctr"/>
            <a:r>
              <a:rPr lang="ru-RU" sz="1200" dirty="0">
                <a:latin typeface="Times New Roman" pitchFamily="18" charset="0"/>
                <a:cs typeface="Times New Roman" pitchFamily="18" charset="0"/>
              </a:rPr>
              <a:t>На ладошку упадет.</a:t>
            </a:r>
          </a:p>
          <a:p>
            <a:pPr algn="ctr"/>
            <a:r>
              <a:rPr lang="ru-RU" sz="1200" dirty="0">
                <a:latin typeface="Times New Roman" pitchFamily="18" charset="0"/>
                <a:cs typeface="Times New Roman" pitchFamily="18" charset="0"/>
              </a:rPr>
              <a:t>Это значит, это значит –</a:t>
            </a:r>
          </a:p>
          <a:p>
            <a:pPr algn="ctr"/>
            <a:r>
              <a:rPr lang="ru-RU" sz="1200" dirty="0">
                <a:latin typeface="Times New Roman" pitchFamily="18" charset="0"/>
                <a:cs typeface="Times New Roman" pitchFamily="18" charset="0"/>
              </a:rPr>
              <a:t>Осень в гости к нам идет!</a:t>
            </a:r>
          </a:p>
          <a:p>
            <a:pPr algn="ctr"/>
            <a:r>
              <a:rPr lang="ru-RU" sz="1200" dirty="0">
                <a:latin typeface="Times New Roman" pitchFamily="18" charset="0"/>
                <a:cs typeface="Times New Roman" pitchFamily="18" charset="0"/>
              </a:rPr>
              <a:t>Припев тот же.</a:t>
            </a:r>
          </a:p>
        </p:txBody>
      </p:sp>
      <p:sp>
        <p:nvSpPr>
          <p:cNvPr id="10" name="Прямоугольник 9"/>
          <p:cNvSpPr/>
          <p:nvPr/>
        </p:nvSpPr>
        <p:spPr>
          <a:xfrm>
            <a:off x="235622" y="739623"/>
            <a:ext cx="3900411" cy="3416320"/>
          </a:xfrm>
          <a:prstGeom prst="rect">
            <a:avLst/>
          </a:prstGeom>
        </p:spPr>
        <p:txBody>
          <a:bodyPr wrap="square">
            <a:spAutoFit/>
          </a:bodyPr>
          <a:lstStyle/>
          <a:p>
            <a:r>
              <a:rPr lang="ru-RU" sz="1200" b="1" dirty="0">
                <a:solidFill>
                  <a:srgbClr val="00B050"/>
                </a:solidFill>
                <a:latin typeface="Times New Roman" pitchFamily="18" charset="0"/>
                <a:cs typeface="Times New Roman" pitchFamily="18" charset="0"/>
              </a:rPr>
              <a:t>            Музыкальная  игра "Картошка"</a:t>
            </a:r>
            <a:endParaRPr lang="ru-RU" sz="1200" b="1" dirty="0">
              <a:latin typeface="Times New Roman" pitchFamily="18" charset="0"/>
              <a:cs typeface="Times New Roman" pitchFamily="18" charset="0"/>
            </a:endParaRPr>
          </a:p>
          <a:p>
            <a:r>
              <a:rPr lang="ru-RU" sz="1200" dirty="0">
                <a:latin typeface="Times New Roman" pitchFamily="18" charset="0"/>
                <a:cs typeface="Times New Roman" pitchFamily="18" charset="0"/>
              </a:rPr>
              <a:t>Вариант игры «Кот и мыши». Дети делятся на 2 команды: жуки  и забор. «Забор» встают в круг-хоровод, поют песню. «Жуки» находятся вне круга, сидят на корточках.</a:t>
            </a:r>
          </a:p>
          <a:p>
            <a:r>
              <a:rPr lang="ru-RU" sz="1200" dirty="0">
                <a:latin typeface="Times New Roman" pitchFamily="18" charset="0"/>
                <a:cs typeface="Times New Roman" pitchFamily="18" charset="0"/>
              </a:rPr>
              <a:t>От забора до окошка, </a:t>
            </a:r>
          </a:p>
          <a:p>
            <a:r>
              <a:rPr lang="ru-RU" sz="1200" dirty="0">
                <a:latin typeface="Times New Roman" pitchFamily="18" charset="0"/>
                <a:cs typeface="Times New Roman" pitchFamily="18" charset="0"/>
              </a:rPr>
              <a:t>Посадили мы картошку, </a:t>
            </a:r>
          </a:p>
          <a:p>
            <a:r>
              <a:rPr lang="ru-RU" sz="1200" dirty="0">
                <a:latin typeface="Times New Roman" pitchFamily="18" charset="0"/>
                <a:cs typeface="Times New Roman" pitchFamily="18" charset="0"/>
              </a:rPr>
              <a:t>Но испортили ростки </a:t>
            </a:r>
          </a:p>
          <a:p>
            <a:r>
              <a:rPr lang="ru-RU" sz="1200" dirty="0">
                <a:latin typeface="Times New Roman" pitchFamily="18" charset="0"/>
                <a:cs typeface="Times New Roman" pitchFamily="18" charset="0"/>
              </a:rPr>
              <a:t>Колорадские жуки.</a:t>
            </a:r>
          </a:p>
          <a:p>
            <a:r>
              <a:rPr lang="ru-RU" sz="1200" dirty="0">
                <a:latin typeface="Times New Roman" pitchFamily="18" charset="0"/>
                <a:cs typeface="Times New Roman" pitchFamily="18" charset="0"/>
              </a:rPr>
              <a:t>Хоровод останавливается и поднимает сцепленные руки.</a:t>
            </a:r>
          </a:p>
          <a:p>
            <a:r>
              <a:rPr lang="ru-RU" sz="1200" dirty="0">
                <a:latin typeface="Times New Roman" pitchFamily="18" charset="0"/>
                <a:cs typeface="Times New Roman" pitchFamily="18" charset="0"/>
              </a:rPr>
              <a:t>ЖУКИ (грозят указ. пальцем и говорят): </a:t>
            </a:r>
          </a:p>
          <a:p>
            <a:r>
              <a:rPr lang="ru-RU" sz="1200" dirty="0">
                <a:latin typeface="Times New Roman" pitchFamily="18" charset="0"/>
                <a:cs typeface="Times New Roman" pitchFamily="18" charset="0"/>
              </a:rPr>
              <a:t>Огородник не зевай и жука скорей поймай. </a:t>
            </a:r>
          </a:p>
          <a:p>
            <a:r>
              <a:rPr lang="ru-RU" sz="1200" dirty="0">
                <a:latin typeface="Times New Roman" pitchFamily="18" charset="0"/>
                <a:cs typeface="Times New Roman" pitchFamily="18" charset="0"/>
              </a:rPr>
              <a:t>ПРОИГРЫШ: «Жуки» бегают врассыпную, пересекая хоровод. Как только музыка внезапно кончается, руки хоровода опускаются. Кто оказался внутри – проигравшие.</a:t>
            </a:r>
          </a:p>
          <a:p>
            <a:r>
              <a:rPr lang="ru-RU" sz="1200" dirty="0">
                <a:latin typeface="Times New Roman" pitchFamily="18" charset="0"/>
                <a:cs typeface="Times New Roman" pitchFamily="18" charset="0"/>
              </a:rPr>
              <a:t> 	</a:t>
            </a:r>
          </a:p>
          <a:p>
            <a:endParaRPr lang="ru-RU" sz="1200" b="1" dirty="0">
              <a:latin typeface="Times New Roman" pitchFamily="18" charset="0"/>
              <a:cs typeface="Times New Roman" pitchFamily="18" charset="0"/>
            </a:endParaRPr>
          </a:p>
        </p:txBody>
      </p:sp>
      <p:sp>
        <p:nvSpPr>
          <p:cNvPr id="6" name="Прямоугольник 5"/>
          <p:cNvSpPr/>
          <p:nvPr/>
        </p:nvSpPr>
        <p:spPr>
          <a:xfrm>
            <a:off x="3896670" y="6481885"/>
            <a:ext cx="2961330" cy="2308324"/>
          </a:xfrm>
          <a:prstGeom prst="rect">
            <a:avLst/>
          </a:prstGeom>
        </p:spPr>
        <p:txBody>
          <a:bodyPr wrap="square">
            <a:spAutoFit/>
          </a:bodyPr>
          <a:lstStyle/>
          <a:p>
            <a:pPr algn="ctr"/>
            <a:r>
              <a:rPr lang="ru-RU" sz="1200" b="1" dirty="0">
                <a:solidFill>
                  <a:srgbClr val="00B050"/>
                </a:solidFill>
                <a:latin typeface="Times New Roman" pitchFamily="18" charset="0"/>
                <a:cs typeface="Times New Roman" pitchFamily="18" charset="0"/>
              </a:rPr>
              <a:t>Песня "Осень" </a:t>
            </a:r>
          </a:p>
          <a:p>
            <a:pPr algn="ctr"/>
            <a:r>
              <a:rPr lang="ru-RU" sz="1200" b="1" dirty="0">
                <a:solidFill>
                  <a:srgbClr val="00B050"/>
                </a:solidFill>
                <a:latin typeface="Times New Roman" pitchFamily="18" charset="0"/>
                <a:cs typeface="Times New Roman" pitchFamily="18" charset="0"/>
              </a:rPr>
              <a:t>муз. И. Кишко, сл. И. </a:t>
            </a:r>
            <a:r>
              <a:rPr lang="ru-RU" sz="1200" b="1" dirty="0" err="1">
                <a:solidFill>
                  <a:srgbClr val="00B050"/>
                </a:solidFill>
                <a:latin typeface="Times New Roman" pitchFamily="18" charset="0"/>
                <a:cs typeface="Times New Roman" pitchFamily="18" charset="0"/>
              </a:rPr>
              <a:t>Плакиды</a:t>
            </a:r>
            <a:endParaRPr lang="ru-RU" sz="1200" b="1" dirty="0">
              <a:solidFill>
                <a:srgbClr val="00B050"/>
              </a:solidFill>
              <a:latin typeface="Times New Roman" pitchFamily="18" charset="0"/>
              <a:cs typeface="Times New Roman" pitchFamily="18" charset="0"/>
            </a:endParaRPr>
          </a:p>
          <a:p>
            <a:pPr algn="ctr"/>
            <a:endParaRPr lang="ru-RU" sz="1200" b="1" dirty="0">
              <a:solidFill>
                <a:srgbClr val="00B050"/>
              </a:solidFill>
              <a:latin typeface="Times New Roman" pitchFamily="18" charset="0"/>
              <a:cs typeface="Times New Roman" pitchFamily="18" charset="0"/>
            </a:endParaRPr>
          </a:p>
          <a:p>
            <a:pPr algn="ctr"/>
            <a:r>
              <a:rPr lang="ru-RU" sz="1200" dirty="0">
                <a:latin typeface="Times New Roman" pitchFamily="18" charset="0"/>
                <a:cs typeface="Times New Roman" pitchFamily="18" charset="0"/>
              </a:rPr>
              <a:t>Дует, дует ветер,           </a:t>
            </a:r>
          </a:p>
          <a:p>
            <a:pPr algn="ctr"/>
            <a:r>
              <a:rPr lang="ru-RU" sz="1200" dirty="0">
                <a:latin typeface="Times New Roman" pitchFamily="18" charset="0"/>
                <a:cs typeface="Times New Roman" pitchFamily="18" charset="0"/>
              </a:rPr>
              <a:t>Дует, задувает.              </a:t>
            </a:r>
          </a:p>
          <a:p>
            <a:pPr algn="ctr"/>
            <a:r>
              <a:rPr lang="ru-RU" sz="1200" dirty="0">
                <a:latin typeface="Times New Roman" pitchFamily="18" charset="0"/>
                <a:cs typeface="Times New Roman" pitchFamily="18" charset="0"/>
              </a:rPr>
              <a:t>Желтые листочки         </a:t>
            </a:r>
          </a:p>
          <a:p>
            <a:pPr algn="ctr"/>
            <a:r>
              <a:rPr lang="ru-RU" sz="1200" dirty="0">
                <a:latin typeface="Times New Roman" pitchFamily="18" charset="0"/>
                <a:cs typeface="Times New Roman" pitchFamily="18" charset="0"/>
              </a:rPr>
              <a:t>С дерева срывает.     </a:t>
            </a:r>
          </a:p>
          <a:p>
            <a:pPr algn="ctr"/>
            <a:r>
              <a:rPr lang="ru-RU" sz="1200" dirty="0">
                <a:latin typeface="Times New Roman" pitchFamily="18" charset="0"/>
                <a:cs typeface="Times New Roman" pitchFamily="18" charset="0"/>
              </a:rPr>
              <a:t> </a:t>
            </a:r>
          </a:p>
          <a:p>
            <a:pPr algn="ctr"/>
            <a:r>
              <a:rPr lang="ru-RU" sz="1200" dirty="0">
                <a:latin typeface="Times New Roman" pitchFamily="18" charset="0"/>
                <a:cs typeface="Times New Roman" pitchFamily="18" charset="0"/>
              </a:rPr>
              <a:t>И летят листочки          </a:t>
            </a:r>
          </a:p>
          <a:p>
            <a:pPr algn="ctr"/>
            <a:r>
              <a:rPr lang="ru-RU" sz="1200" dirty="0">
                <a:latin typeface="Times New Roman" pitchFamily="18" charset="0"/>
                <a:cs typeface="Times New Roman" pitchFamily="18" charset="0"/>
              </a:rPr>
              <a:t>Кружат по дорожке.      </a:t>
            </a:r>
          </a:p>
          <a:p>
            <a:pPr algn="ctr"/>
            <a:r>
              <a:rPr lang="ru-RU" sz="1200" dirty="0">
                <a:latin typeface="Times New Roman" pitchFamily="18" charset="0"/>
                <a:cs typeface="Times New Roman" pitchFamily="18" charset="0"/>
              </a:rPr>
              <a:t>Падают листочки           </a:t>
            </a:r>
          </a:p>
          <a:p>
            <a:pPr algn="ctr"/>
            <a:r>
              <a:rPr lang="ru-RU" sz="1200" dirty="0">
                <a:latin typeface="Times New Roman" pitchFamily="18" charset="0"/>
                <a:cs typeface="Times New Roman" pitchFamily="18" charset="0"/>
              </a:rPr>
              <a:t>Прямо нам под ножки.</a:t>
            </a:r>
          </a:p>
        </p:txBody>
      </p:sp>
      <p:pic>
        <p:nvPicPr>
          <p:cNvPr id="7" name="Рисунок 6">
            <a:extLst>
              <a:ext uri="{FF2B5EF4-FFF2-40B4-BE49-F238E27FC236}">
                <a16:creationId xmlns:a16="http://schemas.microsoft.com/office/drawing/2014/main" id="{8BB1D474-C333-4452-BA7A-8D96E7DA5A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48669" y="3905357"/>
            <a:ext cx="3749923" cy="5153056"/>
          </a:xfrm>
          <a:prstGeom prst="rect">
            <a:avLst/>
          </a:prstGeom>
        </p:spPr>
      </p:pic>
      <p:pic>
        <p:nvPicPr>
          <p:cNvPr id="13" name="Рисунок 12">
            <a:extLst>
              <a:ext uri="{FF2B5EF4-FFF2-40B4-BE49-F238E27FC236}">
                <a16:creationId xmlns:a16="http://schemas.microsoft.com/office/drawing/2014/main" id="{6EBB450E-57DA-4E75-8B90-606C9C1749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81128" y="561897"/>
            <a:ext cx="1655416" cy="1873379"/>
          </a:xfrm>
          <a:prstGeom prst="rect">
            <a:avLst/>
          </a:prstGeom>
        </p:spPr>
      </p:pic>
    </p:spTree>
    <p:extLst>
      <p:ext uri="{BB962C8B-B14F-4D97-AF65-F5344CB8AC3E}">
        <p14:creationId xmlns:p14="http://schemas.microsoft.com/office/powerpoint/2010/main" val="2293658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81A8BD01-03AE-4BC7-B788-818B2233CB8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703" r="6745" b="11111"/>
          <a:stretch/>
        </p:blipFill>
        <p:spPr>
          <a:xfrm flipH="1">
            <a:off x="71438" y="5525171"/>
            <a:ext cx="3357562" cy="3123438"/>
          </a:xfrm>
          <a:prstGeom prst="rect">
            <a:avLst/>
          </a:prstGeom>
        </p:spPr>
      </p:pic>
      <p:sp>
        <p:nvSpPr>
          <p:cNvPr id="4" name="Заголовок 1"/>
          <p:cNvSpPr txBox="1">
            <a:spLocks/>
          </p:cNvSpPr>
          <p:nvPr/>
        </p:nvSpPr>
        <p:spPr>
          <a:xfrm>
            <a:off x="214290" y="142844"/>
            <a:ext cx="6286544" cy="1000132"/>
          </a:xfrm>
          <a:prstGeom prst="rect">
            <a:avLst/>
          </a:prstGeom>
        </p:spPr>
        <p:txBody>
          <a:bodyPr vert="horz" lIns="91440" tIns="45720" rIns="91440" bIns="45720" rtlCol="0" anchor="ctr">
            <a:noAutofit/>
          </a:bodyPr>
          <a:lstStyle/>
          <a:p>
            <a:pPr algn="ctr">
              <a:lnSpc>
                <a:spcPct val="120000"/>
              </a:lnSpc>
            </a:pPr>
            <a:r>
              <a:rPr lang="ru-RU" sz="1400" b="1" i="1" dirty="0">
                <a:solidFill>
                  <a:srgbClr val="C00000"/>
                </a:solidFill>
                <a:latin typeface="Times New Roman" pitchFamily="18" charset="0"/>
                <a:cs typeface="Times New Roman" pitchFamily="18" charset="0"/>
              </a:rPr>
              <a:t>Музыкальный уголок</a:t>
            </a:r>
          </a:p>
          <a:p>
            <a:pPr algn="ctr">
              <a:lnSpc>
                <a:spcPct val="120000"/>
              </a:lnSpc>
            </a:pPr>
            <a:r>
              <a:rPr lang="ru-RU" sz="1400" b="1" i="1" dirty="0">
                <a:solidFill>
                  <a:srgbClr val="00B050"/>
                </a:solidFill>
                <a:latin typeface="Times New Roman" pitchFamily="18" charset="0"/>
                <a:cs typeface="Times New Roman" pitchFamily="18" charset="0"/>
              </a:rPr>
              <a:t>Осень – время петь и играть</a:t>
            </a:r>
          </a:p>
          <a:p>
            <a:pPr algn="just">
              <a:lnSpc>
                <a:spcPct val="120000"/>
              </a:lnSpc>
            </a:pPr>
            <a:r>
              <a:rPr lang="ru-RU" sz="1200" dirty="0">
                <a:latin typeface="Times New Roman" pitchFamily="18" charset="0"/>
                <a:cs typeface="Times New Roman" pitchFamily="18" charset="0"/>
              </a:rPr>
              <a:t>    </a:t>
            </a:r>
          </a:p>
          <a:p>
            <a:pPr>
              <a:lnSpc>
                <a:spcPct val="120000"/>
              </a:lnSpc>
            </a:pPr>
            <a:endParaRPr lang="ru-RU" sz="1200" b="1" dirty="0">
              <a:latin typeface="Times New Roman" pitchFamily="18" charset="0"/>
              <a:cs typeface="Times New Roman" pitchFamily="18" charset="0"/>
            </a:endParaRPr>
          </a:p>
        </p:txBody>
      </p:sp>
      <p:sp>
        <p:nvSpPr>
          <p:cNvPr id="10" name="Прямоугольник 9"/>
          <p:cNvSpPr/>
          <p:nvPr/>
        </p:nvSpPr>
        <p:spPr>
          <a:xfrm>
            <a:off x="214290" y="935976"/>
            <a:ext cx="3934790" cy="4154984"/>
          </a:xfrm>
          <a:prstGeom prst="rect">
            <a:avLst/>
          </a:prstGeom>
        </p:spPr>
        <p:txBody>
          <a:bodyPr wrap="square">
            <a:spAutoFit/>
          </a:bodyPr>
          <a:lstStyle/>
          <a:p>
            <a:r>
              <a:rPr lang="ru-RU" sz="1200" dirty="0">
                <a:solidFill>
                  <a:srgbClr val="00B050"/>
                </a:solidFill>
                <a:latin typeface="Times New Roman" pitchFamily="18" charset="0"/>
                <a:cs typeface="Times New Roman" pitchFamily="18" charset="0"/>
              </a:rPr>
              <a:t>            </a:t>
            </a:r>
            <a:r>
              <a:rPr lang="ru-RU" sz="1200" b="1" dirty="0">
                <a:solidFill>
                  <a:srgbClr val="00B050"/>
                </a:solidFill>
                <a:latin typeface="Times New Roman" pitchFamily="18" charset="0"/>
                <a:cs typeface="Times New Roman" pitchFamily="18" charset="0"/>
              </a:rPr>
              <a:t>Музыкальная  игра «Зайки и морковка»</a:t>
            </a:r>
          </a:p>
          <a:p>
            <a:endParaRPr lang="ru-RU" sz="1200" b="1" dirty="0">
              <a:latin typeface="Times New Roman" pitchFamily="18" charset="0"/>
              <a:cs typeface="Times New Roman" pitchFamily="18" charset="0"/>
            </a:endParaRPr>
          </a:p>
          <a:p>
            <a:r>
              <a:rPr lang="ru-RU" sz="1200" dirty="0">
                <a:latin typeface="Times New Roman" pitchFamily="18" charset="0"/>
                <a:cs typeface="Times New Roman" pitchFamily="18" charset="0"/>
              </a:rPr>
              <a:t>В огороде, в огороде выросла морковка – прыгают как Зайки</a:t>
            </a:r>
          </a:p>
          <a:p>
            <a:r>
              <a:rPr lang="ru-RU" sz="1200" dirty="0">
                <a:latin typeface="Times New Roman" pitchFamily="18" charset="0"/>
                <a:cs typeface="Times New Roman" pitchFamily="18" charset="0"/>
              </a:rPr>
              <a:t>Пляшут Зайки в огороде, скачут Зайки ловко </a:t>
            </a:r>
          </a:p>
          <a:p>
            <a:r>
              <a:rPr lang="ru-RU" sz="1200" dirty="0">
                <a:latin typeface="Times New Roman" pitchFamily="18" charset="0"/>
                <a:cs typeface="Times New Roman" pitchFamily="18" charset="0"/>
              </a:rPr>
              <a:t>Прыгали они, плясали! – останавливаются, виляют «хвостиками»</a:t>
            </a:r>
          </a:p>
          <a:p>
            <a:r>
              <a:rPr lang="ru-RU" sz="1200" dirty="0">
                <a:latin typeface="Times New Roman" pitchFamily="18" charset="0"/>
                <a:cs typeface="Times New Roman" pitchFamily="18" charset="0"/>
              </a:rPr>
              <a:t>Собирать морковку стали!</a:t>
            </a:r>
          </a:p>
          <a:p>
            <a:r>
              <a:rPr lang="ru-RU" sz="1200" dirty="0">
                <a:latin typeface="Times New Roman" pitchFamily="18" charset="0"/>
                <a:cs typeface="Times New Roman" pitchFamily="18" charset="0"/>
              </a:rPr>
              <a:t>Раз, два, не зевай! - хлопки</a:t>
            </a:r>
          </a:p>
          <a:p>
            <a:r>
              <a:rPr lang="ru-RU" sz="1200" dirty="0">
                <a:latin typeface="Times New Roman" pitchFamily="18" charset="0"/>
                <a:cs typeface="Times New Roman" pitchFamily="18" charset="0"/>
              </a:rPr>
              <a:t>Всю морковку собирай! – вытягивают руки вперёд ладошками вверх	</a:t>
            </a:r>
          </a:p>
          <a:p>
            <a:r>
              <a:rPr lang="ru-RU" sz="1200" dirty="0">
                <a:latin typeface="Times New Roman" pitchFamily="18" charset="0"/>
                <a:cs typeface="Times New Roman" pitchFamily="18" charset="0"/>
              </a:rPr>
              <a:t>1 ВАРИАНТ (для малышей): На ковре разложены муляжи моркови, радом стоит  корзина. Дети под музыку собирают морковь и складывают в корзину.	</a:t>
            </a:r>
          </a:p>
          <a:p>
            <a:r>
              <a:rPr lang="ru-RU" sz="1200" dirty="0">
                <a:latin typeface="Times New Roman" pitchFamily="18" charset="0"/>
                <a:cs typeface="Times New Roman" pitchFamily="18" charset="0"/>
              </a:rPr>
              <a:t>2 ВАРИАНТ (для детей постарше): На полу лежат четыре обруча. Внутри каждого обруча – морковка (4 шт.) Вокруг каждого обруча стоит по пять детей. Дети идут по кругу и выполняют действия по тексту.</a:t>
            </a:r>
          </a:p>
          <a:p>
            <a:r>
              <a:rPr lang="ru-RU" sz="1200" dirty="0">
                <a:latin typeface="Times New Roman" pitchFamily="18" charset="0"/>
                <a:cs typeface="Times New Roman" pitchFamily="18" charset="0"/>
              </a:rPr>
              <a:t>По окончанию слов дети должны быстро взять морковку из обруча. Игра продолжается пока не останется по одному игроку у каждого обруча. 	</a:t>
            </a:r>
          </a:p>
          <a:p>
            <a:endParaRPr lang="ru-RU" sz="1200" b="1" dirty="0">
              <a:latin typeface="Times New Roman" pitchFamily="18" charset="0"/>
              <a:cs typeface="Times New Roman" pitchFamily="18" charset="0"/>
            </a:endParaRPr>
          </a:p>
        </p:txBody>
      </p:sp>
      <p:sp>
        <p:nvSpPr>
          <p:cNvPr id="8" name="Прямоугольник 7">
            <a:extLst>
              <a:ext uri="{FF2B5EF4-FFF2-40B4-BE49-F238E27FC236}">
                <a16:creationId xmlns:a16="http://schemas.microsoft.com/office/drawing/2014/main" id="{221099F2-FC00-46D5-97B1-FD8E6233779D}"/>
              </a:ext>
            </a:extLst>
          </p:cNvPr>
          <p:cNvSpPr/>
          <p:nvPr/>
        </p:nvSpPr>
        <p:spPr>
          <a:xfrm>
            <a:off x="3157934" y="5088375"/>
            <a:ext cx="3600400" cy="3600986"/>
          </a:xfrm>
          <a:prstGeom prst="rect">
            <a:avLst/>
          </a:prstGeom>
        </p:spPr>
        <p:txBody>
          <a:bodyPr wrap="square">
            <a:spAutoFit/>
          </a:bodyPr>
          <a:lstStyle/>
          <a:p>
            <a:pPr algn="just"/>
            <a:r>
              <a:rPr lang="ru-RU" sz="1200" dirty="0">
                <a:solidFill>
                  <a:srgbClr val="00B050"/>
                </a:solidFill>
                <a:latin typeface="Times New Roman" pitchFamily="18" charset="0"/>
                <a:cs typeface="Times New Roman" pitchFamily="18" charset="0"/>
              </a:rPr>
              <a:t>            </a:t>
            </a:r>
            <a:r>
              <a:rPr lang="ru-RU" sz="1200" b="1" dirty="0">
                <a:solidFill>
                  <a:srgbClr val="00B050"/>
                </a:solidFill>
                <a:latin typeface="Times New Roman" pitchFamily="18" charset="0"/>
                <a:cs typeface="Times New Roman" pitchFamily="18" charset="0"/>
              </a:rPr>
              <a:t>Музыкальная </a:t>
            </a:r>
            <a:r>
              <a:rPr lang="ru-RU" sz="1200" b="1">
                <a:solidFill>
                  <a:srgbClr val="00B050"/>
                </a:solidFill>
                <a:latin typeface="Times New Roman" pitchFamily="18" charset="0"/>
                <a:cs typeface="Times New Roman" pitchFamily="18" charset="0"/>
              </a:rPr>
              <a:t>игра  «Игра </a:t>
            </a:r>
            <a:r>
              <a:rPr lang="ru-RU" sz="1200" b="1" dirty="0">
                <a:solidFill>
                  <a:srgbClr val="00B050"/>
                </a:solidFill>
                <a:latin typeface="Times New Roman" pitchFamily="18" charset="0"/>
                <a:cs typeface="Times New Roman" pitchFamily="18" charset="0"/>
              </a:rPr>
              <a:t>с дождем»</a:t>
            </a:r>
          </a:p>
          <a:p>
            <a:pPr algn="just"/>
            <a:endParaRPr lang="ru-RU" sz="1200" b="1" dirty="0">
              <a:latin typeface="Times New Roman" pitchFamily="18" charset="0"/>
              <a:cs typeface="Times New Roman" pitchFamily="18" charset="0"/>
            </a:endParaRPr>
          </a:p>
          <a:p>
            <a:pPr algn="just"/>
            <a:r>
              <a:rPr lang="ru-RU" sz="1200" dirty="0">
                <a:latin typeface="Times New Roman" pitchFamily="18" charset="0"/>
                <a:cs typeface="Times New Roman" pitchFamily="18" charset="0"/>
              </a:rPr>
              <a:t>1. Дождик, дождик, веселей – грозят указ. пальцем</a:t>
            </a:r>
          </a:p>
          <a:p>
            <a:pPr algn="just"/>
            <a:r>
              <a:rPr lang="ru-RU" sz="1200" dirty="0">
                <a:latin typeface="Times New Roman" pitchFamily="18" charset="0"/>
                <a:cs typeface="Times New Roman" pitchFamily="18" charset="0"/>
              </a:rPr>
              <a:t>    Наших деточек полей!</a:t>
            </a:r>
          </a:p>
          <a:p>
            <a:pPr algn="just"/>
            <a:r>
              <a:rPr lang="ru-RU" sz="1200" dirty="0">
                <a:latin typeface="Times New Roman" pitchFamily="18" charset="0"/>
                <a:cs typeface="Times New Roman" pitchFamily="18" charset="0"/>
              </a:rPr>
              <a:t>    Поливай макушки  - показывают макушку,</a:t>
            </a:r>
          </a:p>
          <a:p>
            <a:pPr algn="just"/>
            <a:r>
              <a:rPr lang="ru-RU" sz="1200" dirty="0">
                <a:latin typeface="Times New Roman" pitchFamily="18" charset="0"/>
                <a:cs typeface="Times New Roman" pitchFamily="18" charset="0"/>
              </a:rPr>
              <a:t>    Носики и ушки. - показывают носики и ушки</a:t>
            </a:r>
          </a:p>
          <a:p>
            <a:pPr algn="just"/>
            <a:r>
              <a:rPr lang="ru-RU" sz="1200" dirty="0">
                <a:latin typeface="Times New Roman" pitchFamily="18" charset="0"/>
                <a:cs typeface="Times New Roman" pitchFamily="18" charset="0"/>
              </a:rPr>
              <a:t>Проигрыш: присели, качают головой</a:t>
            </a:r>
          </a:p>
          <a:p>
            <a:pPr algn="just"/>
            <a:r>
              <a:rPr lang="ru-RU" sz="1200" dirty="0">
                <a:latin typeface="Times New Roman" pitchFamily="18" charset="0"/>
                <a:cs typeface="Times New Roman" pitchFamily="18" charset="0"/>
              </a:rPr>
              <a:t>2. Пусть растут ребятки  - медленно встают</a:t>
            </a:r>
          </a:p>
          <a:p>
            <a:pPr algn="just"/>
            <a:r>
              <a:rPr lang="ru-RU" sz="1200" dirty="0">
                <a:latin typeface="Times New Roman" pitchFamily="18" charset="0"/>
                <a:cs typeface="Times New Roman" pitchFamily="18" charset="0"/>
              </a:rPr>
              <a:t>    Как грибы </a:t>
            </a:r>
            <a:r>
              <a:rPr lang="ru-RU" sz="1200" dirty="0" err="1">
                <a:latin typeface="Times New Roman" pitchFamily="18" charset="0"/>
                <a:cs typeface="Times New Roman" pitchFamily="18" charset="0"/>
              </a:rPr>
              <a:t>опятки</a:t>
            </a:r>
            <a:r>
              <a:rPr lang="ru-RU" sz="1200" dirty="0">
                <a:latin typeface="Times New Roman" pitchFamily="18" charset="0"/>
                <a:cs typeface="Times New Roman" pitchFamily="18" charset="0"/>
              </a:rPr>
              <a:t>!</a:t>
            </a:r>
          </a:p>
          <a:p>
            <a:pPr algn="just"/>
            <a:r>
              <a:rPr lang="ru-RU" sz="1200" dirty="0">
                <a:latin typeface="Times New Roman" pitchFamily="18" charset="0"/>
                <a:cs typeface="Times New Roman" pitchFamily="18" charset="0"/>
              </a:rPr>
              <a:t>    Кап, кап, кап, кап! – </a:t>
            </a:r>
            <a:r>
              <a:rPr lang="ru-RU" sz="1200" dirty="0" err="1">
                <a:latin typeface="Times New Roman" pitchFamily="18" charset="0"/>
                <a:cs typeface="Times New Roman" pitchFamily="18" charset="0"/>
              </a:rPr>
              <a:t>указ.пальцем</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пр.руки</a:t>
            </a:r>
            <a:r>
              <a:rPr lang="ru-RU" sz="1200" dirty="0">
                <a:latin typeface="Times New Roman" pitchFamily="18" charset="0"/>
                <a:cs typeface="Times New Roman" pitchFamily="18" charset="0"/>
              </a:rPr>
              <a:t> стучат по левой ладошке</a:t>
            </a:r>
          </a:p>
          <a:p>
            <a:pPr algn="just"/>
            <a:r>
              <a:rPr lang="ru-RU" sz="1200" dirty="0">
                <a:latin typeface="Times New Roman" pitchFamily="18" charset="0"/>
                <a:cs typeface="Times New Roman" pitchFamily="18" charset="0"/>
              </a:rPr>
              <a:t>    Как грибы </a:t>
            </a:r>
            <a:r>
              <a:rPr lang="ru-RU" sz="1200" dirty="0" err="1">
                <a:latin typeface="Times New Roman" pitchFamily="18" charset="0"/>
                <a:cs typeface="Times New Roman" pitchFamily="18" charset="0"/>
              </a:rPr>
              <a:t>опятки</a:t>
            </a:r>
            <a:r>
              <a:rPr lang="ru-RU" sz="1200" dirty="0">
                <a:latin typeface="Times New Roman" pitchFamily="18" charset="0"/>
                <a:cs typeface="Times New Roman" pitchFamily="18" charset="0"/>
              </a:rPr>
              <a:t>! – «пружинка»</a:t>
            </a:r>
          </a:p>
          <a:p>
            <a:pPr algn="just"/>
            <a:r>
              <a:rPr lang="ru-RU" sz="1200" dirty="0">
                <a:latin typeface="Times New Roman" pitchFamily="18" charset="0"/>
                <a:cs typeface="Times New Roman" pitchFamily="18" charset="0"/>
              </a:rPr>
              <a:t>Ведущая: Дождик, дождик все сильней</a:t>
            </a:r>
          </a:p>
          <a:p>
            <a:pPr algn="just"/>
            <a:r>
              <a:rPr lang="ru-RU" sz="1200" dirty="0">
                <a:latin typeface="Times New Roman" pitchFamily="18" charset="0"/>
                <a:cs typeface="Times New Roman" pitchFamily="18" charset="0"/>
              </a:rPr>
              <a:t>                  Все под зонтик поскорей!</a:t>
            </a:r>
          </a:p>
          <a:p>
            <a:pPr algn="just"/>
            <a:r>
              <a:rPr lang="ru-RU" sz="1200" dirty="0">
                <a:latin typeface="Times New Roman" pitchFamily="18" charset="0"/>
                <a:cs typeface="Times New Roman" pitchFamily="18" charset="0"/>
              </a:rPr>
              <a:t>(раскрывает зонтик, дети все прячутся)</a:t>
            </a:r>
          </a:p>
          <a:p>
            <a:pPr algn="just"/>
            <a:r>
              <a:rPr lang="ru-RU" sz="1200" dirty="0">
                <a:latin typeface="Times New Roman" pitchFamily="18" charset="0"/>
                <a:cs typeface="Times New Roman" pitchFamily="18" charset="0"/>
              </a:rPr>
              <a:t>Игра проводится 2 раза. </a:t>
            </a:r>
          </a:p>
          <a:p>
            <a:pPr algn="just"/>
            <a:r>
              <a:rPr lang="ru-RU" sz="1200" dirty="0">
                <a:latin typeface="Times New Roman" pitchFamily="18" charset="0"/>
                <a:cs typeface="Times New Roman" pitchFamily="18" charset="0"/>
              </a:rPr>
              <a:t>После 1 раза Ведущая говорит:</a:t>
            </a:r>
          </a:p>
          <a:p>
            <a:pPr algn="just"/>
            <a:r>
              <a:rPr lang="ru-RU" sz="1200" dirty="0">
                <a:latin typeface="Times New Roman" pitchFamily="18" charset="0"/>
                <a:cs typeface="Times New Roman" pitchFamily="18" charset="0"/>
              </a:rPr>
              <a:t>Выходите все ребятки погулять,</a:t>
            </a:r>
          </a:p>
          <a:p>
            <a:pPr algn="just"/>
            <a:r>
              <a:rPr lang="ru-RU" sz="1200" dirty="0">
                <a:latin typeface="Times New Roman" pitchFamily="18" charset="0"/>
                <a:cs typeface="Times New Roman" pitchFamily="18" charset="0"/>
              </a:rPr>
              <a:t>Если дождь начнется, убежим опять!</a:t>
            </a:r>
            <a:endParaRPr lang="ru-RU" sz="1200" b="1" dirty="0">
              <a:latin typeface="Times New Roman" pitchFamily="18" charset="0"/>
              <a:cs typeface="Times New Roman" pitchFamily="18" charset="0"/>
            </a:endParaRPr>
          </a:p>
        </p:txBody>
      </p:sp>
      <p:pic>
        <p:nvPicPr>
          <p:cNvPr id="12" name="Рисунок 11">
            <a:extLst>
              <a:ext uri="{FF2B5EF4-FFF2-40B4-BE49-F238E27FC236}">
                <a16:creationId xmlns:a16="http://schemas.microsoft.com/office/drawing/2014/main" id="{570C9FA1-28BF-463D-92EC-BE94A561F30D}"/>
              </a:ext>
            </a:extLst>
          </p:cNvPr>
          <p:cNvPicPr>
            <a:picLocks noChangeAspect="1"/>
          </p:cNvPicPr>
          <p:nvPr/>
        </p:nvPicPr>
        <p:blipFill rotWithShape="1">
          <a:blip r:embed="rId4">
            <a:extLst>
              <a:ext uri="{28A0092B-C50C-407E-A947-70E740481C1C}">
                <a14:useLocalDpi xmlns:a14="http://schemas.microsoft.com/office/drawing/2010/main" val="0"/>
              </a:ext>
            </a:extLst>
          </a:blip>
          <a:srcRect l="14529" r="11153"/>
          <a:stretch/>
        </p:blipFill>
        <p:spPr>
          <a:xfrm flipH="1">
            <a:off x="3907406" y="993488"/>
            <a:ext cx="2736304" cy="3416320"/>
          </a:xfrm>
          <a:prstGeom prst="rect">
            <a:avLst/>
          </a:prstGeom>
        </p:spPr>
      </p:pic>
    </p:spTree>
    <p:extLst>
      <p:ext uri="{BB962C8B-B14F-4D97-AF65-F5344CB8AC3E}">
        <p14:creationId xmlns:p14="http://schemas.microsoft.com/office/powerpoint/2010/main" val="22449958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Заголовок 1"/>
          <p:cNvSpPr txBox="1">
            <a:spLocks/>
          </p:cNvSpPr>
          <p:nvPr/>
        </p:nvSpPr>
        <p:spPr>
          <a:xfrm>
            <a:off x="764704" y="33208"/>
            <a:ext cx="5715040" cy="1000132"/>
          </a:xfrm>
          <a:prstGeom prst="rect">
            <a:avLst/>
          </a:prstGeom>
        </p:spPr>
        <p:txBody>
          <a:bodyPr vert="horz" lIns="91440" tIns="45720" rIns="91440" bIns="45720" rtlCol="0" anchor="ctr">
            <a:noAutofit/>
          </a:bodyPr>
          <a:lstStyle/>
          <a:p>
            <a:pPr algn="ctr">
              <a:lnSpc>
                <a:spcPct val="120000"/>
              </a:lnSpc>
            </a:pPr>
            <a:r>
              <a:rPr lang="ru-RU" sz="1400" b="1" i="1" dirty="0">
                <a:solidFill>
                  <a:srgbClr val="C00000"/>
                </a:solidFill>
                <a:latin typeface="Times New Roman" pitchFamily="18" charset="0"/>
                <a:cs typeface="Times New Roman" pitchFamily="18" charset="0"/>
              </a:rPr>
              <a:t>Новости группы «Байкалята»</a:t>
            </a:r>
          </a:p>
          <a:p>
            <a:pPr algn="ctr">
              <a:lnSpc>
                <a:spcPct val="120000"/>
              </a:lnSpc>
            </a:pPr>
            <a:r>
              <a:rPr lang="ru-RU" sz="1400" b="1" i="1" dirty="0">
                <a:solidFill>
                  <a:srgbClr val="00B050"/>
                </a:solidFill>
                <a:latin typeface="Times New Roman" pitchFamily="18" charset="0"/>
                <a:cs typeface="Times New Roman" pitchFamily="18" charset="0"/>
              </a:rPr>
              <a:t>Знакомство с изменениями животного мира осенью</a:t>
            </a:r>
            <a:endParaRPr lang="ru-RU" sz="1200" b="1" dirty="0">
              <a:latin typeface="Times New Roman" pitchFamily="18" charset="0"/>
              <a:cs typeface="Times New Roman" pitchFamily="18" charset="0"/>
            </a:endParaRPr>
          </a:p>
        </p:txBody>
      </p:sp>
      <p:sp>
        <p:nvSpPr>
          <p:cNvPr id="3" name="Прямоугольник 2"/>
          <p:cNvSpPr/>
          <p:nvPr/>
        </p:nvSpPr>
        <p:spPr>
          <a:xfrm>
            <a:off x="201465" y="908246"/>
            <a:ext cx="6455070" cy="1200329"/>
          </a:xfrm>
          <a:prstGeom prst="rect">
            <a:avLst/>
          </a:prstGeom>
        </p:spPr>
        <p:txBody>
          <a:bodyPr wrap="square">
            <a:spAutoFit/>
          </a:bodyPr>
          <a:lstStyle/>
          <a:p>
            <a:pPr algn="r"/>
            <a:r>
              <a:rPr lang="ru-RU" sz="1200" dirty="0">
                <a:latin typeface="Times New Roman" pitchFamily="18" charset="0"/>
                <a:cs typeface="Times New Roman" pitchFamily="18" charset="0"/>
              </a:rPr>
              <a:t>Собрались и полетели утки в дальнюю дорогу                                        </a:t>
            </a:r>
          </a:p>
          <a:p>
            <a:pPr algn="r"/>
            <a:r>
              <a:rPr lang="ru-RU" sz="1200" dirty="0">
                <a:latin typeface="Times New Roman" pitchFamily="18" charset="0"/>
                <a:cs typeface="Times New Roman" pitchFamily="18" charset="0"/>
              </a:rPr>
              <a:t> Под корнями старой ели мастерит медведь берлогу                                          </a:t>
            </a:r>
          </a:p>
          <a:p>
            <a:pPr algn="r"/>
            <a:r>
              <a:rPr lang="ru-RU" sz="1200" dirty="0">
                <a:latin typeface="Times New Roman" pitchFamily="18" charset="0"/>
                <a:cs typeface="Times New Roman" pitchFamily="18" charset="0"/>
              </a:rPr>
              <a:t>Заяц в мех оделся белый - стало зайчику тепло.                                        </a:t>
            </a:r>
          </a:p>
          <a:p>
            <a:pPr algn="r"/>
            <a:r>
              <a:rPr lang="ru-RU" sz="1200" dirty="0">
                <a:latin typeface="Times New Roman" pitchFamily="18" charset="0"/>
                <a:cs typeface="Times New Roman" pitchFamily="18" charset="0"/>
              </a:rPr>
              <a:t>  Носит белка месяц целый про запас грибы в дупло…                                                                                     </a:t>
            </a:r>
            <a:r>
              <a:rPr lang="ru-RU" sz="1200" dirty="0" err="1">
                <a:latin typeface="Times New Roman" pitchFamily="18" charset="0"/>
                <a:cs typeface="Times New Roman" pitchFamily="18" charset="0"/>
              </a:rPr>
              <a:t>Т.Бокова</a:t>
            </a:r>
            <a:endParaRPr lang="ru-RU" sz="1200" dirty="0">
              <a:latin typeface="Times New Roman" pitchFamily="18" charset="0"/>
              <a:cs typeface="Times New Roman" pitchFamily="18" charset="0"/>
            </a:endParaRPr>
          </a:p>
          <a:p>
            <a:pPr algn="just"/>
            <a:endParaRPr lang="ru-RU" sz="1200" dirty="0">
              <a:latin typeface="Times New Roman" pitchFamily="18" charset="0"/>
              <a:cs typeface="Times New Roman" pitchFamily="18" charset="0"/>
            </a:endParaRPr>
          </a:p>
        </p:txBody>
      </p:sp>
      <p:pic>
        <p:nvPicPr>
          <p:cNvPr id="2" name="Рисунок 1">
            <a:extLst>
              <a:ext uri="{FF2B5EF4-FFF2-40B4-BE49-F238E27FC236}">
                <a16:creationId xmlns:a16="http://schemas.microsoft.com/office/drawing/2014/main" id="{51A1A323-9E8A-4995-94A9-0850F13CB87A}"/>
              </a:ext>
            </a:extLst>
          </p:cNvPr>
          <p:cNvPicPr>
            <a:picLocks noChangeAspect="1"/>
          </p:cNvPicPr>
          <p:nvPr/>
        </p:nvPicPr>
        <p:blipFill>
          <a:blip r:embed="rId2"/>
          <a:stretch>
            <a:fillRect/>
          </a:stretch>
        </p:blipFill>
        <p:spPr>
          <a:xfrm>
            <a:off x="3224812" y="2073703"/>
            <a:ext cx="3358577" cy="3434401"/>
          </a:xfrm>
          <a:prstGeom prst="rect">
            <a:avLst/>
          </a:prstGeom>
          <a:effectLst>
            <a:glow rad="228600">
              <a:schemeClr val="accent6">
                <a:satMod val="175000"/>
                <a:alpha val="40000"/>
              </a:schemeClr>
            </a:glow>
          </a:effectLst>
        </p:spPr>
      </p:pic>
      <p:pic>
        <p:nvPicPr>
          <p:cNvPr id="10" name="Рисунок 9">
            <a:extLst>
              <a:ext uri="{FF2B5EF4-FFF2-40B4-BE49-F238E27FC236}">
                <a16:creationId xmlns:a16="http://schemas.microsoft.com/office/drawing/2014/main" id="{72F675CB-E138-4E59-ADD0-D1EB114635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912" y="1033340"/>
            <a:ext cx="2435898" cy="1522436"/>
          </a:xfrm>
          <a:prstGeom prst="rect">
            <a:avLst/>
          </a:prstGeom>
          <a:effectLst>
            <a:glow rad="228600">
              <a:schemeClr val="accent6">
                <a:satMod val="175000"/>
                <a:alpha val="40000"/>
              </a:schemeClr>
            </a:glow>
          </a:effectLst>
        </p:spPr>
      </p:pic>
      <p:sp>
        <p:nvSpPr>
          <p:cNvPr id="12" name="Прямоугольник 11">
            <a:extLst>
              <a:ext uri="{FF2B5EF4-FFF2-40B4-BE49-F238E27FC236}">
                <a16:creationId xmlns:a16="http://schemas.microsoft.com/office/drawing/2014/main" id="{E09547BE-4D25-43AE-94FD-AA69774C4587}"/>
              </a:ext>
            </a:extLst>
          </p:cNvPr>
          <p:cNvSpPr/>
          <p:nvPr/>
        </p:nvSpPr>
        <p:spPr>
          <a:xfrm>
            <a:off x="253680" y="5633198"/>
            <a:ext cx="6455070" cy="3416320"/>
          </a:xfrm>
          <a:prstGeom prst="rect">
            <a:avLst/>
          </a:prstGeom>
        </p:spPr>
        <p:txBody>
          <a:bodyPr wrap="square">
            <a:spAutoFit/>
          </a:bodyPr>
          <a:lstStyle/>
          <a:p>
            <a:pPr algn="just"/>
            <a:r>
              <a:rPr lang="ru-RU" sz="1200" dirty="0">
                <a:latin typeface="Times New Roman" pitchFamily="18" charset="0"/>
                <a:cs typeface="Times New Roman" pitchFamily="18" charset="0"/>
              </a:rPr>
              <a:t>(ребята в костюмах и масках животных) рассказывали от имени животных, что изменилось в их жизни с приходом осени и как идет подготовка к зиме. </a:t>
            </a:r>
          </a:p>
          <a:p>
            <a:pPr algn="just"/>
            <a:r>
              <a:rPr lang="ru-RU" sz="1200" dirty="0">
                <a:solidFill>
                  <a:srgbClr val="1F8D17"/>
                </a:solidFill>
                <a:latin typeface="Times New Roman" pitchFamily="18" charset="0"/>
                <a:cs typeface="Times New Roman" pitchFamily="18" charset="0"/>
              </a:rPr>
              <a:t>Миша в маске Медведя:</a:t>
            </a:r>
          </a:p>
          <a:p>
            <a:pPr algn="just"/>
            <a:r>
              <a:rPr lang="ru-RU" sz="1200" dirty="0">
                <a:latin typeface="Times New Roman" pitchFamily="18" charset="0"/>
                <a:cs typeface="Times New Roman" pitchFamily="18" charset="0"/>
              </a:rPr>
              <a:t>Хорошо живется нам, медведям, летом. Лес угощает нас грибами и ягодами. В дупле можно найти мёд диких пчёл, собрать корешки растений. Успеваем мы накопить жиру за лето, и его нам хватает на всю зиму. Осенью мы ищем себе берлогу. Место должно быть надежным, чтобы спокойно спать до весны. А зимой  прикроет снежное одеяло сверху берлогу, и будет мне в ней тепло и тихо.</a:t>
            </a:r>
          </a:p>
          <a:p>
            <a:pPr algn="just"/>
            <a:r>
              <a:rPr lang="ru-RU" sz="1200" dirty="0">
                <a:solidFill>
                  <a:srgbClr val="1F8D17"/>
                </a:solidFill>
                <a:latin typeface="Times New Roman" pitchFamily="18" charset="0"/>
                <a:cs typeface="Times New Roman" pitchFamily="18" charset="0"/>
              </a:rPr>
              <a:t>Ксюша Б. в костюме Лисы:</a:t>
            </a:r>
          </a:p>
          <a:p>
            <a:pPr algn="just"/>
            <a:r>
              <a:rPr lang="ru-RU" sz="1200" dirty="0">
                <a:latin typeface="Times New Roman" pitchFamily="18" charset="0"/>
                <a:cs typeface="Times New Roman" pitchFamily="18" charset="0"/>
              </a:rPr>
              <a:t>А мы, лисы, к зиме шубку меняем на теплую и пушистую. На лапках моих вырастает густая шерсть, точно валенки теплые. А каким пушистым хвост становится! Нора моя в глухом лесу, на заросшем кустами склоне ручья или реки. </a:t>
            </a:r>
          </a:p>
          <a:p>
            <a:pPr algn="just"/>
            <a:r>
              <a:rPr lang="ru-RU" sz="1200" dirty="0">
                <a:solidFill>
                  <a:srgbClr val="1F8D17"/>
                </a:solidFill>
                <a:latin typeface="Times New Roman" pitchFamily="18" charset="0"/>
                <a:cs typeface="Times New Roman" pitchFamily="18" charset="0"/>
              </a:rPr>
              <a:t>Матвей в роли Ёжика</a:t>
            </a:r>
          </a:p>
          <a:p>
            <a:pPr algn="just"/>
            <a:r>
              <a:rPr lang="ru-RU" sz="1200" dirty="0">
                <a:latin typeface="Times New Roman" pitchFamily="18" charset="0"/>
                <a:cs typeface="Times New Roman" pitchFamily="18" charset="0"/>
              </a:rPr>
              <a:t>НЕ живу я в вашем лесу. Потому, что зимой у вас в лесу замерзну. Я живу на СТАНЦИИ ЮНЫХ НАТУРАЛИСТОВ, или дома у кого – </a:t>
            </a:r>
            <a:r>
              <a:rPr lang="ru-RU" sz="1200" dirty="0" err="1">
                <a:latin typeface="Times New Roman" pitchFamily="18" charset="0"/>
                <a:cs typeface="Times New Roman" pitchFamily="18" charset="0"/>
              </a:rPr>
              <a:t>нибудь</a:t>
            </a:r>
            <a:r>
              <a:rPr lang="ru-RU" sz="1200" dirty="0">
                <a:latin typeface="Times New Roman" pitchFamily="18" charset="0"/>
                <a:cs typeface="Times New Roman" pitchFamily="18" charset="0"/>
              </a:rPr>
              <a:t>. Но мне это не очень нравится, потому, что меня начинают кормить молоком и яблоками, А у меня от такой еды только изжога и живот болит. Очень люблю насекомых и мяско. Отвезите меня, пожалуйста, в лес, туда, где зимой не такие крепкие морозы!!!</a:t>
            </a:r>
          </a:p>
        </p:txBody>
      </p:sp>
      <p:sp>
        <p:nvSpPr>
          <p:cNvPr id="13" name="Прямоугольник 12">
            <a:extLst>
              <a:ext uri="{FF2B5EF4-FFF2-40B4-BE49-F238E27FC236}">
                <a16:creationId xmlns:a16="http://schemas.microsoft.com/office/drawing/2014/main" id="{FBE59A9C-B6F4-4FB8-8066-3C63846A75A7}"/>
              </a:ext>
            </a:extLst>
          </p:cNvPr>
          <p:cNvSpPr/>
          <p:nvPr/>
        </p:nvSpPr>
        <p:spPr>
          <a:xfrm>
            <a:off x="253680" y="2680870"/>
            <a:ext cx="2873899" cy="3046988"/>
          </a:xfrm>
          <a:prstGeom prst="rect">
            <a:avLst/>
          </a:prstGeom>
        </p:spPr>
        <p:txBody>
          <a:bodyPr wrap="square">
            <a:spAutoFit/>
          </a:bodyPr>
          <a:lstStyle/>
          <a:p>
            <a:pPr algn="just"/>
            <a:r>
              <a:rPr lang="ru-RU" sz="1200" dirty="0">
                <a:latin typeface="Times New Roman" pitchFamily="18" charset="0"/>
                <a:cs typeface="Times New Roman" pitchFamily="18" charset="0"/>
              </a:rPr>
              <a:t>В рамках тематической недели «Животный мир Прибайкалья осенью» основной целью было: развитие познавательного интереса к окружающему миру, формирование представлений о диких животных, расширение кругозора и представлений детей об изменениях в жизни зверей осенью. Изучая эту тему, мы использовали дидактические игры «Дикие животные», «Лото», «Собери </a:t>
            </a:r>
            <a:r>
              <a:rPr lang="ru-RU" sz="1200" dirty="0" err="1">
                <a:latin typeface="Times New Roman" pitchFamily="18" charset="0"/>
                <a:cs typeface="Times New Roman" pitchFamily="18" charset="0"/>
              </a:rPr>
              <a:t>пазл</a:t>
            </a:r>
            <a:r>
              <a:rPr lang="ru-RU" sz="1200" dirty="0">
                <a:latin typeface="Times New Roman" pitchFamily="18" charset="0"/>
                <a:cs typeface="Times New Roman" pitchFamily="18" charset="0"/>
              </a:rPr>
              <a:t>», «Четвертый – лишний»; игровые и проблемные ситуации, «Живые картинки», беседы-диалоги, рисовали животных по схемам.  Детям особенно понравился прием «Живые картинки»</a:t>
            </a:r>
          </a:p>
        </p:txBody>
      </p:sp>
    </p:spTree>
    <p:extLst>
      <p:ext uri="{BB962C8B-B14F-4D97-AF65-F5344CB8AC3E}">
        <p14:creationId xmlns:p14="http://schemas.microsoft.com/office/powerpoint/2010/main" val="22699326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753613" y="199566"/>
            <a:ext cx="5715040" cy="1000132"/>
          </a:xfrm>
          <a:prstGeom prst="rect">
            <a:avLst/>
          </a:prstGeom>
        </p:spPr>
        <p:txBody>
          <a:bodyPr vert="horz" lIns="91440" tIns="45720" rIns="91440" bIns="45720" rtlCol="0" anchor="ctr">
            <a:noAutofit/>
          </a:bodyPr>
          <a:lstStyle/>
          <a:p>
            <a:pPr algn="ctr">
              <a:lnSpc>
                <a:spcPct val="120000"/>
              </a:lnSpc>
            </a:pPr>
            <a:r>
              <a:rPr lang="ru-RU" sz="1400" b="1" i="1" dirty="0">
                <a:solidFill>
                  <a:srgbClr val="C00000"/>
                </a:solidFill>
                <a:latin typeface="Times New Roman" pitchFamily="18" charset="0"/>
                <a:cs typeface="Times New Roman" pitchFamily="18" charset="0"/>
              </a:rPr>
              <a:t>Страничка психолога</a:t>
            </a:r>
          </a:p>
          <a:p>
            <a:pPr algn="ctr">
              <a:lnSpc>
                <a:spcPct val="120000"/>
              </a:lnSpc>
            </a:pPr>
            <a:r>
              <a:rPr lang="ru-RU" sz="1400" b="1" i="1" dirty="0">
                <a:solidFill>
                  <a:srgbClr val="00B050"/>
                </a:solidFill>
                <a:latin typeface="Times New Roman" pitchFamily="18" charset="0"/>
                <a:cs typeface="Times New Roman" pitchFamily="18" charset="0"/>
              </a:rPr>
              <a:t>Зачем ты это сделал? </a:t>
            </a:r>
          </a:p>
          <a:p>
            <a:pPr algn="just">
              <a:lnSpc>
                <a:spcPct val="120000"/>
              </a:lnSpc>
            </a:pPr>
            <a:r>
              <a:rPr lang="ru-RU" sz="1200" dirty="0">
                <a:latin typeface="Times New Roman" pitchFamily="18" charset="0"/>
                <a:cs typeface="Times New Roman" pitchFamily="18" charset="0"/>
              </a:rPr>
              <a:t>   </a:t>
            </a:r>
          </a:p>
          <a:p>
            <a:pPr>
              <a:lnSpc>
                <a:spcPct val="120000"/>
              </a:lnSpc>
            </a:pPr>
            <a:endParaRPr lang="ru-RU" sz="1200" b="1" dirty="0">
              <a:latin typeface="Times New Roman" pitchFamily="18" charset="0"/>
              <a:cs typeface="Times New Roman" pitchFamily="18" charset="0"/>
            </a:endParaRPr>
          </a:p>
        </p:txBody>
      </p:sp>
      <p:sp>
        <p:nvSpPr>
          <p:cNvPr id="7" name="TextBox 6"/>
          <p:cNvSpPr txBox="1"/>
          <p:nvPr/>
        </p:nvSpPr>
        <p:spPr>
          <a:xfrm>
            <a:off x="275027" y="7588190"/>
            <a:ext cx="6407849" cy="1338828"/>
          </a:xfrm>
          <a:prstGeom prst="rect">
            <a:avLst/>
          </a:prstGeom>
          <a:ln>
            <a:solidFill>
              <a:schemeClr val="accent2"/>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just">
              <a:lnSpc>
                <a:spcPct val="114000"/>
              </a:lnSpc>
            </a:pPr>
            <a:r>
              <a:rPr lang="ru-RU" sz="1200" dirty="0">
                <a:solidFill>
                  <a:srgbClr val="FF0000"/>
                </a:solidFill>
                <a:latin typeface="Times New Roman" pitchFamily="18" charset="0"/>
                <a:cs typeface="Times New Roman" pitchFamily="18" charset="0"/>
              </a:rPr>
              <a:t>   </a:t>
            </a:r>
            <a:r>
              <a:rPr lang="ru-RU" sz="1200" b="1" dirty="0">
                <a:solidFill>
                  <a:srgbClr val="C00000"/>
                </a:solidFill>
                <a:latin typeface="Times New Roman" pitchFamily="18" charset="0"/>
                <a:cs typeface="Times New Roman" pitchFamily="18" charset="0"/>
              </a:rPr>
              <a:t>Выпуск подготовили: </a:t>
            </a:r>
            <a:r>
              <a:rPr lang="ru-RU" sz="1200" dirty="0">
                <a:latin typeface="Times New Roman" pitchFamily="18" charset="0"/>
                <a:cs typeface="Times New Roman" pitchFamily="18" charset="0"/>
              </a:rPr>
              <a:t>редактор Погудо А.Н. – педагог-психолог; воспитатели:  Кучеренко Е.П.., </a:t>
            </a:r>
            <a:r>
              <a:rPr lang="ru-RU" sz="1200" dirty="0" err="1">
                <a:latin typeface="Times New Roman" pitchFamily="18" charset="0"/>
                <a:cs typeface="Times New Roman" pitchFamily="18" charset="0"/>
              </a:rPr>
              <a:t>Кнапова</a:t>
            </a:r>
            <a:r>
              <a:rPr lang="ru-RU" sz="1200" dirty="0">
                <a:latin typeface="Times New Roman" pitchFamily="18" charset="0"/>
                <a:cs typeface="Times New Roman" pitchFamily="18" charset="0"/>
              </a:rPr>
              <a:t> В.В., </a:t>
            </a:r>
            <a:r>
              <a:rPr lang="ru-RU" sz="1200" dirty="0" err="1">
                <a:latin typeface="Times New Roman" pitchFamily="18" charset="0"/>
                <a:cs typeface="Times New Roman" pitchFamily="18" charset="0"/>
              </a:rPr>
              <a:t>Милостных</a:t>
            </a:r>
            <a:r>
              <a:rPr lang="ru-RU" sz="1200" dirty="0">
                <a:latin typeface="Times New Roman" pitchFamily="18" charset="0"/>
                <a:cs typeface="Times New Roman" pitchFamily="18" charset="0"/>
              </a:rPr>
              <a:t> Ю.А., Моисеева Т.В., Козырева О.Ю., Щербинина С.М., </a:t>
            </a:r>
            <a:r>
              <a:rPr lang="ru-RU" sz="1200" dirty="0" err="1">
                <a:latin typeface="Times New Roman" pitchFamily="18" charset="0"/>
                <a:cs typeface="Times New Roman" pitchFamily="18" charset="0"/>
              </a:rPr>
              <a:t>Ливар</a:t>
            </a:r>
            <a:r>
              <a:rPr lang="ru-RU" sz="1200" dirty="0">
                <a:latin typeface="Times New Roman" pitchFamily="18" charset="0"/>
                <a:cs typeface="Times New Roman" pitchFamily="18" charset="0"/>
              </a:rPr>
              <a:t> О.И., Антонова Н.В., А Р., </a:t>
            </a:r>
            <a:r>
              <a:rPr lang="ru-RU" sz="1200" dirty="0" err="1">
                <a:latin typeface="Times New Roman" pitchFamily="18" charset="0"/>
                <a:cs typeface="Times New Roman" pitchFamily="18" charset="0"/>
              </a:rPr>
              <a:t>Налетова</a:t>
            </a:r>
            <a:r>
              <a:rPr lang="ru-RU" sz="1200" dirty="0">
                <a:latin typeface="Times New Roman" pitchFamily="18" charset="0"/>
                <a:cs typeface="Times New Roman" pitchFamily="18" charset="0"/>
              </a:rPr>
              <a:t> Е.Л., Борискина Л.А., </a:t>
            </a:r>
            <a:r>
              <a:rPr lang="ru-RU" sz="1200" dirty="0" err="1">
                <a:latin typeface="Times New Roman" pitchFamily="18" charset="0"/>
                <a:cs typeface="Times New Roman" pitchFamily="18" charset="0"/>
              </a:rPr>
              <a:t>Шаманова</a:t>
            </a:r>
            <a:r>
              <a:rPr lang="ru-RU" sz="1200" dirty="0">
                <a:latin typeface="Times New Roman" pitchFamily="18" charset="0"/>
                <a:cs typeface="Times New Roman" pitchFamily="18" charset="0"/>
              </a:rPr>
              <a:t> С.К., Афанасьева Н.В., Симашко Н.А., </a:t>
            </a:r>
            <a:r>
              <a:rPr lang="ru-RU" sz="1200" dirty="0" err="1">
                <a:latin typeface="Times New Roman" pitchFamily="18" charset="0"/>
                <a:cs typeface="Times New Roman" pitchFamily="18" charset="0"/>
              </a:rPr>
              <a:t>Лапунова</a:t>
            </a:r>
            <a:r>
              <a:rPr lang="ru-RU" sz="1200" dirty="0">
                <a:latin typeface="Times New Roman" pitchFamily="18" charset="0"/>
                <a:cs typeface="Times New Roman" pitchFamily="18" charset="0"/>
              </a:rPr>
              <a:t> Е.А., Пустовалова Е.Л.; инструкторы по физической культуре: Литвинова Л.К., </a:t>
            </a:r>
            <a:r>
              <a:rPr lang="ru-RU" sz="1200" dirty="0" err="1">
                <a:latin typeface="Times New Roman" pitchFamily="18" charset="0"/>
                <a:cs typeface="Times New Roman" pitchFamily="18" charset="0"/>
              </a:rPr>
              <a:t>Бугакова</a:t>
            </a:r>
            <a:r>
              <a:rPr lang="ru-RU" sz="1200" dirty="0">
                <a:latin typeface="Times New Roman" pitchFamily="18" charset="0"/>
                <a:cs typeface="Times New Roman" pitchFamily="18" charset="0"/>
              </a:rPr>
              <a:t> О.Н.; музыкальные руководители: </a:t>
            </a:r>
            <a:r>
              <a:rPr lang="ru-RU" sz="1200" dirty="0" err="1">
                <a:latin typeface="Times New Roman" pitchFamily="18" charset="0"/>
                <a:cs typeface="Times New Roman" pitchFamily="18" charset="0"/>
              </a:rPr>
              <a:t>Конопелько</a:t>
            </a:r>
            <a:r>
              <a:rPr lang="ru-RU" sz="1200" dirty="0">
                <a:latin typeface="Times New Roman" pitchFamily="18" charset="0"/>
                <a:cs typeface="Times New Roman" pitchFamily="18" charset="0"/>
              </a:rPr>
              <a:t> Е.М., Харитонова И.В.</a:t>
            </a:r>
          </a:p>
        </p:txBody>
      </p:sp>
      <p:sp>
        <p:nvSpPr>
          <p:cNvPr id="11" name="Прямоугольник 10"/>
          <p:cNvSpPr/>
          <p:nvPr/>
        </p:nvSpPr>
        <p:spPr>
          <a:xfrm>
            <a:off x="3461181" y="1004590"/>
            <a:ext cx="3250428" cy="2123658"/>
          </a:xfrm>
          <a:prstGeom prst="rect">
            <a:avLst/>
          </a:prstGeom>
        </p:spPr>
        <p:txBody>
          <a:bodyPr wrap="square">
            <a:spAutoFit/>
          </a:bodyPr>
          <a:lstStyle/>
          <a:p>
            <a:pPr algn="just"/>
            <a:r>
              <a:rPr lang="ru-RU" sz="1200" dirty="0">
                <a:latin typeface="Times New Roman" pitchFamily="18" charset="0"/>
                <a:cs typeface="Times New Roman" pitchFamily="18" charset="0"/>
              </a:rPr>
              <a:t>Если ребенок нашалил, кого-то толкнул или нагрубил, залез туда, куда нельзя, взял чужую вещь, спрятал ваш телефон, громко закричал и сделал еще что-то, чем взрослые недовольны, они задают «на автомате» такой вопрос: «ПОЧЕМУ/ЗАЧЕМ ты это сделал(а)???» Почему ты это сделал? Обычно это первое, что говорят родители, и чаще всего, делают это очень эмоционально, требуя объяснений:  –Почему ты толкнул мальчика? Зачем нагрубил бабушке? Почему ты взял чужой</a:t>
            </a:r>
          </a:p>
        </p:txBody>
      </p:sp>
      <p:pic>
        <p:nvPicPr>
          <p:cNvPr id="3" name="Рисунок 2">
            <a:extLst>
              <a:ext uri="{FF2B5EF4-FFF2-40B4-BE49-F238E27FC236}">
                <a16:creationId xmlns:a16="http://schemas.microsoft.com/office/drawing/2014/main" id="{49CE9880-BB20-454E-A65A-77000C5D55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470" y="1004590"/>
            <a:ext cx="2852936" cy="1997055"/>
          </a:xfrm>
          <a:prstGeom prst="rect">
            <a:avLst/>
          </a:prstGeom>
          <a:effectLst>
            <a:glow rad="228600">
              <a:schemeClr val="accent6">
                <a:satMod val="175000"/>
                <a:alpha val="40000"/>
              </a:schemeClr>
            </a:glow>
          </a:effectLst>
        </p:spPr>
      </p:pic>
      <p:sp>
        <p:nvSpPr>
          <p:cNvPr id="8" name="Прямоугольник 7">
            <a:extLst>
              <a:ext uri="{FF2B5EF4-FFF2-40B4-BE49-F238E27FC236}">
                <a16:creationId xmlns:a16="http://schemas.microsoft.com/office/drawing/2014/main" id="{A8543686-90CC-489B-96AA-5157EEC368C6}"/>
              </a:ext>
            </a:extLst>
          </p:cNvPr>
          <p:cNvSpPr/>
          <p:nvPr/>
        </p:nvSpPr>
        <p:spPr>
          <a:xfrm>
            <a:off x="242934" y="3128248"/>
            <a:ext cx="6436494" cy="4154984"/>
          </a:xfrm>
          <a:prstGeom prst="rect">
            <a:avLst/>
          </a:prstGeom>
        </p:spPr>
        <p:txBody>
          <a:bodyPr wrap="square">
            <a:spAutoFit/>
          </a:bodyPr>
          <a:lstStyle/>
          <a:p>
            <a:pPr algn="just"/>
            <a:r>
              <a:rPr lang="ru-RU" sz="1200" dirty="0">
                <a:latin typeface="Times New Roman" pitchFamily="18" charset="0"/>
                <a:cs typeface="Times New Roman" pitchFamily="18" charset="0"/>
              </a:rPr>
              <a:t>мячик? Зачем ты кричишь? Логично, что взрослые задают эти вопросы, но важно понимать: ребенок чаще всего НЕ ЗНАЕТ ответа и сам НЕ ПОНИМАЕТ, почему так поступил. Возможно, что: у него пока еще маленький словарный запас; пока мало осознанности; нет понимания причинно-следственных связей; ребенок действовал «на эмоциях» и сам не успел понять, что произошло; вы настолько грозно задаете эти вопросы, что ребенок цепенеет и замирает; в глубине души он понимает причины, но не представляет, как это все объяснить и поймете ли вы его. А еще, может быть так, что причины такого поведения настолько глубинные, что ребенок и сам их не осознает. Просто делает то, что раньше приносило ему облегчение, внимание или ощущение своей «личной силы». Например, ему не хватает внимания и он безобразничает, чтобы его привлечь. Он не может сказать: – Мне не хватало твоего внимания и я решил залезть с ногами на стол, потому что точно знаю, что ты оторвешься от своего телефона, встанешь и будешь меня оттуда снимать. Или, ему не хватает «личной силы» и он сопротивляться постоянному давлению, командам и приказам, поэтому громко кричит. И он не может вам объяснить: – Я так громко кричу, потому что протестую против того, что мне все время приказывают, как себя вести и что делать. Хочу тоже хоть что-то решать. </a:t>
            </a:r>
          </a:p>
          <a:p>
            <a:pPr algn="just"/>
            <a:r>
              <a:rPr lang="ru-RU" sz="1200" dirty="0">
                <a:latin typeface="Times New Roman" pitchFamily="18" charset="0"/>
                <a:cs typeface="Times New Roman" pitchFamily="18" charset="0"/>
              </a:rPr>
              <a:t>Даже взрослые многое делают не очень осознанно, не догадываясь об истинных причинах своих поступков. Внешне – кажется, что одна причина, а намерения у человека могут быть совсем другие, и он сам боится себе в этом признаться. Причины «плохого» поведения могут быть разные, и ВАША задача, как родителя, постараться понять и ответить себе на вопрос «ПОЧЕМУ мой ребенок так поступил» и чего, на самом деле, хотел. ПОМОГИТЕ ребенку самому понять причины своего поведения и как в таких ситуациях поступать. И тогда, возможно, придется реже задавать вопрос: «Посему ты это сделал?»</a:t>
            </a:r>
          </a:p>
        </p:txBody>
      </p:sp>
    </p:spTree>
    <p:extLst>
      <p:ext uri="{BB962C8B-B14F-4D97-AF65-F5344CB8AC3E}">
        <p14:creationId xmlns:p14="http://schemas.microsoft.com/office/powerpoint/2010/main" val="4554839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Заголовок 1"/>
          <p:cNvSpPr txBox="1">
            <a:spLocks/>
          </p:cNvSpPr>
          <p:nvPr/>
        </p:nvSpPr>
        <p:spPr>
          <a:xfrm>
            <a:off x="764704" y="33208"/>
            <a:ext cx="5715040" cy="1000132"/>
          </a:xfrm>
          <a:prstGeom prst="rect">
            <a:avLst/>
          </a:prstGeom>
        </p:spPr>
        <p:txBody>
          <a:bodyPr vert="horz" lIns="91440" tIns="45720" rIns="91440" bIns="45720" rtlCol="0" anchor="ctr">
            <a:noAutofit/>
          </a:bodyPr>
          <a:lstStyle/>
          <a:p>
            <a:pPr algn="ctr">
              <a:lnSpc>
                <a:spcPct val="120000"/>
              </a:lnSpc>
            </a:pPr>
            <a:r>
              <a:rPr lang="ru-RU" sz="1400" b="1" i="1" dirty="0">
                <a:solidFill>
                  <a:srgbClr val="C00000"/>
                </a:solidFill>
                <a:latin typeface="Times New Roman" pitchFamily="18" charset="0"/>
                <a:cs typeface="Times New Roman" pitchFamily="18" charset="0"/>
              </a:rPr>
              <a:t>Новости группы «Байкалята»</a:t>
            </a:r>
          </a:p>
          <a:p>
            <a:pPr algn="ctr">
              <a:lnSpc>
                <a:spcPct val="120000"/>
              </a:lnSpc>
            </a:pPr>
            <a:r>
              <a:rPr lang="ru-RU" sz="1400" b="1" i="1" dirty="0">
                <a:solidFill>
                  <a:srgbClr val="00B050"/>
                </a:solidFill>
                <a:latin typeface="Times New Roman" pitchFamily="18" charset="0"/>
                <a:cs typeface="Times New Roman" pitchFamily="18" charset="0"/>
              </a:rPr>
              <a:t>Знакомство с изменениями животного мира осенью</a:t>
            </a:r>
            <a:endParaRPr lang="ru-RU" sz="1200" b="1" dirty="0">
              <a:latin typeface="Times New Roman" pitchFamily="18" charset="0"/>
              <a:cs typeface="Times New Roman" pitchFamily="18" charset="0"/>
            </a:endParaRPr>
          </a:p>
        </p:txBody>
      </p:sp>
      <p:sp>
        <p:nvSpPr>
          <p:cNvPr id="3" name="Прямоугольник 2"/>
          <p:cNvSpPr/>
          <p:nvPr/>
        </p:nvSpPr>
        <p:spPr>
          <a:xfrm>
            <a:off x="201465" y="908246"/>
            <a:ext cx="6455070" cy="3416320"/>
          </a:xfrm>
          <a:prstGeom prst="rect">
            <a:avLst/>
          </a:prstGeom>
        </p:spPr>
        <p:txBody>
          <a:bodyPr wrap="square">
            <a:spAutoFit/>
          </a:bodyPr>
          <a:lstStyle/>
          <a:p>
            <a:pPr algn="just"/>
            <a:r>
              <a:rPr lang="ru-RU" sz="1200" dirty="0">
                <a:solidFill>
                  <a:srgbClr val="1F8D17"/>
                </a:solidFill>
                <a:latin typeface="Times New Roman" pitchFamily="18" charset="0"/>
                <a:cs typeface="Times New Roman" pitchFamily="18" charset="0"/>
              </a:rPr>
              <a:t>Иван Г. в роли Зайчика:</a:t>
            </a:r>
          </a:p>
          <a:p>
            <a:pPr algn="just"/>
            <a:r>
              <a:rPr lang="ru-RU" sz="1200" dirty="0">
                <a:latin typeface="Times New Roman" pitchFamily="18" charset="0"/>
                <a:cs typeface="Times New Roman" pitchFamily="18" charset="0"/>
              </a:rPr>
              <a:t>Звери от врагов кто где прячутся. Одни в дуплах, другие в норах. А я ничего этого не умею. А врагов у меня полным-полно. Спасают меня нос, чуткие уши, быстрые ноги и неприметная шубка. Летом – серая, а зимой – белая. Глаза косые у меня не случайно, вижу ими не только, что впереди, но и по сторонам и даже немного сзади. Чуткий нос и уши не раз выручали меня. Сейчас я линяю: вместо серой вырастает белая шерстка. Кормлюсь я по ночам – так безопаснее. Люблю полакомиться веточками, корой молодых деревьев и кустарников. Запомните, капуста и морковка в лесу не растут!!! С этим повезло моему братцу- кролику!</a:t>
            </a:r>
          </a:p>
          <a:p>
            <a:pPr algn="just"/>
            <a:r>
              <a:rPr lang="ru-RU" sz="1200" dirty="0">
                <a:solidFill>
                  <a:srgbClr val="1F8D17"/>
                </a:solidFill>
                <a:latin typeface="Times New Roman" pitchFamily="18" charset="0"/>
                <a:cs typeface="Times New Roman" pitchFamily="18" charset="0"/>
              </a:rPr>
              <a:t>Лиза Ч. - Белочка</a:t>
            </a:r>
          </a:p>
          <a:p>
            <a:pPr algn="just"/>
            <a:r>
              <a:rPr lang="ru-RU" sz="1200" dirty="0">
                <a:latin typeface="Times New Roman" pitchFamily="18" charset="0"/>
                <a:cs typeface="Times New Roman" pitchFamily="18" charset="0"/>
              </a:rPr>
              <a:t>Осенью ведь дел не мало: выбрать на зиму дупло,</a:t>
            </a:r>
          </a:p>
          <a:p>
            <a:pPr algn="just"/>
            <a:r>
              <a:rPr lang="ru-RU" sz="1200" dirty="0">
                <a:latin typeface="Times New Roman" pitchFamily="18" charset="0"/>
                <a:cs typeface="Times New Roman" pitchFamily="18" charset="0"/>
              </a:rPr>
              <a:t>Застелить его ковром –теплым пухом, мягким мхом.</a:t>
            </a:r>
          </a:p>
          <a:p>
            <a:pPr algn="just"/>
            <a:r>
              <a:rPr lang="ru-RU" sz="1200" dirty="0">
                <a:latin typeface="Times New Roman" pitchFamily="18" charset="0"/>
                <a:cs typeface="Times New Roman" pitchFamily="18" charset="0"/>
              </a:rPr>
              <a:t>А орешек если встречу, в кладовую с ним я скок!</a:t>
            </a:r>
          </a:p>
          <a:p>
            <a:pPr algn="just"/>
            <a:r>
              <a:rPr lang="ru-RU" sz="1200" dirty="0">
                <a:latin typeface="Times New Roman" pitchFamily="18" charset="0"/>
                <a:cs typeface="Times New Roman" pitchFamily="18" charset="0"/>
              </a:rPr>
              <a:t>Ну а если на полянке я грибочек разыщу,</a:t>
            </a:r>
          </a:p>
          <a:p>
            <a:pPr algn="just"/>
            <a:r>
              <a:rPr lang="ru-RU" sz="1200" dirty="0">
                <a:latin typeface="Times New Roman" pitchFamily="18" charset="0"/>
                <a:cs typeface="Times New Roman" pitchFamily="18" charset="0"/>
              </a:rPr>
              <a:t>То зимою приходите –непременно угощу,</a:t>
            </a:r>
          </a:p>
          <a:p>
            <a:pPr algn="just"/>
            <a:r>
              <a:rPr lang="ru-RU" sz="1200" dirty="0">
                <a:latin typeface="Times New Roman" pitchFamily="18" charset="0"/>
                <a:cs typeface="Times New Roman" pitchFamily="18" charset="0"/>
              </a:rPr>
              <a:t>Посмотрите, посмотрите, я меняю свой наряд.</a:t>
            </a:r>
          </a:p>
          <a:p>
            <a:pPr algn="just"/>
            <a:r>
              <a:rPr lang="ru-RU" sz="1200" dirty="0">
                <a:latin typeface="Times New Roman" pitchFamily="18" charset="0"/>
                <a:cs typeface="Times New Roman" pitchFamily="18" charset="0"/>
              </a:rPr>
              <a:t>Была я рыжая, теперь шубка гуще и светлей,</a:t>
            </a:r>
          </a:p>
          <a:p>
            <a:pPr algn="just"/>
            <a:r>
              <a:rPr lang="ru-RU" sz="1200" dirty="0">
                <a:latin typeface="Times New Roman" pitchFamily="18" charset="0"/>
                <a:cs typeface="Times New Roman" pitchFamily="18" charset="0"/>
              </a:rPr>
              <a:t>Хвостик серебристый – серенький, пушистый.</a:t>
            </a:r>
          </a:p>
          <a:p>
            <a:pPr algn="just"/>
            <a:r>
              <a:rPr lang="ru-RU" sz="1200" dirty="0">
                <a:solidFill>
                  <a:srgbClr val="1F8D17"/>
                </a:solidFill>
                <a:latin typeface="Times New Roman" pitchFamily="18" charset="0"/>
                <a:cs typeface="Times New Roman" pitchFamily="18" charset="0"/>
              </a:rPr>
              <a:t>Максим в костюме Волка:</a:t>
            </a:r>
          </a:p>
        </p:txBody>
      </p:sp>
      <p:pic>
        <p:nvPicPr>
          <p:cNvPr id="5" name="Рисунок 4">
            <a:extLst>
              <a:ext uri="{FF2B5EF4-FFF2-40B4-BE49-F238E27FC236}">
                <a16:creationId xmlns:a16="http://schemas.microsoft.com/office/drawing/2014/main" id="{0DF73E19-9C04-49CE-A2AB-633614D3BD2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25" t="5023" r="23208"/>
          <a:stretch/>
        </p:blipFill>
        <p:spPr bwMode="auto">
          <a:xfrm>
            <a:off x="3836807" y="2596984"/>
            <a:ext cx="2819728" cy="4814211"/>
          </a:xfrm>
          <a:prstGeom prst="rect">
            <a:avLst/>
          </a:prstGeom>
          <a:noFill/>
          <a:ln>
            <a:noFill/>
          </a:ln>
          <a:effectLst>
            <a:glow rad="228600">
              <a:schemeClr val="accent6">
                <a:satMod val="175000"/>
                <a:alpha val="40000"/>
              </a:schemeClr>
            </a:glow>
          </a:effectLst>
          <a:extLst>
            <a:ext uri="{53640926-AAD7-44D8-BBD7-CCE9431645EC}">
              <a14:shadowObscured xmlns:a14="http://schemas.microsoft.com/office/drawing/2010/main"/>
            </a:ext>
          </a:extLst>
        </p:spPr>
      </p:pic>
      <p:pic>
        <p:nvPicPr>
          <p:cNvPr id="8" name="Рисунок 7">
            <a:extLst>
              <a:ext uri="{FF2B5EF4-FFF2-40B4-BE49-F238E27FC236}">
                <a16:creationId xmlns:a16="http://schemas.microsoft.com/office/drawing/2014/main" id="{EE3F69D6-A2C9-4AF9-AC45-9822DD712F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664" y="5267942"/>
            <a:ext cx="3024336" cy="3707836"/>
          </a:xfrm>
          <a:prstGeom prst="rect">
            <a:avLst/>
          </a:prstGeom>
          <a:effectLst>
            <a:glow rad="228600">
              <a:schemeClr val="accent6">
                <a:satMod val="175000"/>
                <a:alpha val="40000"/>
              </a:schemeClr>
            </a:glow>
          </a:effectLst>
        </p:spPr>
      </p:pic>
      <p:sp>
        <p:nvSpPr>
          <p:cNvPr id="9" name="Прямоугольник 8">
            <a:extLst>
              <a:ext uri="{FF2B5EF4-FFF2-40B4-BE49-F238E27FC236}">
                <a16:creationId xmlns:a16="http://schemas.microsoft.com/office/drawing/2014/main" id="{0C0F664E-F0F9-4E6B-9BD4-59A00F231D20}"/>
              </a:ext>
            </a:extLst>
          </p:cNvPr>
          <p:cNvSpPr/>
          <p:nvPr/>
        </p:nvSpPr>
        <p:spPr>
          <a:xfrm>
            <a:off x="3632199" y="7589844"/>
            <a:ext cx="3024336" cy="1384995"/>
          </a:xfrm>
          <a:prstGeom prst="rect">
            <a:avLst/>
          </a:prstGeom>
        </p:spPr>
        <p:txBody>
          <a:bodyPr wrap="square">
            <a:spAutoFit/>
          </a:bodyPr>
          <a:lstStyle/>
          <a:p>
            <a:pPr algn="just"/>
            <a:r>
              <a:rPr lang="ru-RU" sz="1200" dirty="0">
                <a:latin typeface="Times New Roman" pitchFamily="18" charset="0"/>
                <a:cs typeface="Times New Roman" pitchFamily="18" charset="0"/>
              </a:rPr>
              <a:t>Такие игровые приемы помогают лучше формировать представления о диких животных осенью; обогащать словарный запас; развивать монологическую речь детей; выразительность речи, образное мышление, воспитывают любовь к природе родного края.</a:t>
            </a:r>
          </a:p>
        </p:txBody>
      </p:sp>
      <p:sp>
        <p:nvSpPr>
          <p:cNvPr id="11" name="Прямоугольник 10">
            <a:extLst>
              <a:ext uri="{FF2B5EF4-FFF2-40B4-BE49-F238E27FC236}">
                <a16:creationId xmlns:a16="http://schemas.microsoft.com/office/drawing/2014/main" id="{BF0E7525-D5AC-4BC2-ACDA-57797177492C}"/>
              </a:ext>
            </a:extLst>
          </p:cNvPr>
          <p:cNvSpPr/>
          <p:nvPr/>
        </p:nvSpPr>
        <p:spPr>
          <a:xfrm>
            <a:off x="201465" y="4192662"/>
            <a:ext cx="3588359" cy="1015663"/>
          </a:xfrm>
          <a:prstGeom prst="rect">
            <a:avLst/>
          </a:prstGeom>
        </p:spPr>
        <p:txBody>
          <a:bodyPr wrap="square">
            <a:spAutoFit/>
          </a:bodyPr>
          <a:lstStyle/>
          <a:p>
            <a:pPr algn="just"/>
            <a:r>
              <a:rPr lang="ru-RU" sz="1200" dirty="0">
                <a:latin typeface="Times New Roman" pitchFamily="18" charset="0"/>
                <a:cs typeface="Times New Roman" pitchFamily="18" charset="0"/>
              </a:rPr>
              <a:t>Запасов на зиму мы, волки не делаем. Помогают пережить трудное зимнее время нам сильные ноги да острые зубы. Много приходится пробежать, прежде чем найдём добычу, потому и говорят о нас в народе, что волка ноги кормят.</a:t>
            </a:r>
          </a:p>
        </p:txBody>
      </p:sp>
    </p:spTree>
    <p:extLst>
      <p:ext uri="{BB962C8B-B14F-4D97-AF65-F5344CB8AC3E}">
        <p14:creationId xmlns:p14="http://schemas.microsoft.com/office/powerpoint/2010/main" val="37300617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Заголовок 1"/>
          <p:cNvSpPr txBox="1">
            <a:spLocks/>
          </p:cNvSpPr>
          <p:nvPr/>
        </p:nvSpPr>
        <p:spPr>
          <a:xfrm>
            <a:off x="785794" y="53915"/>
            <a:ext cx="5715040" cy="1000132"/>
          </a:xfrm>
          <a:prstGeom prst="rect">
            <a:avLst/>
          </a:prstGeom>
        </p:spPr>
        <p:txBody>
          <a:bodyPr vert="horz" lIns="91440" tIns="45720" rIns="91440" bIns="45720" rtlCol="0" anchor="ctr">
            <a:noAutofit/>
          </a:bodyPr>
          <a:lstStyle/>
          <a:p>
            <a:pPr algn="ctr">
              <a:lnSpc>
                <a:spcPct val="120000"/>
              </a:lnSpc>
            </a:pPr>
            <a:r>
              <a:rPr lang="ru-RU" sz="1400" b="1" i="1" dirty="0">
                <a:solidFill>
                  <a:srgbClr val="C00000"/>
                </a:solidFill>
                <a:latin typeface="Times New Roman" pitchFamily="18" charset="0"/>
                <a:cs typeface="Times New Roman" pitchFamily="18" charset="0"/>
              </a:rPr>
              <a:t>Новости группы «Пчелки»</a:t>
            </a:r>
          </a:p>
          <a:p>
            <a:pPr algn="ctr">
              <a:lnSpc>
                <a:spcPct val="120000"/>
              </a:lnSpc>
            </a:pPr>
            <a:r>
              <a:rPr lang="ru-RU" sz="1400" b="1" i="1" dirty="0">
                <a:solidFill>
                  <a:srgbClr val="00B050"/>
                </a:solidFill>
                <a:latin typeface="Times New Roman" pitchFamily="18" charset="0"/>
                <a:cs typeface="Times New Roman" pitchFamily="18" charset="0"/>
              </a:rPr>
              <a:t>Я и окружающий мир</a:t>
            </a:r>
          </a:p>
          <a:p>
            <a:pPr>
              <a:lnSpc>
                <a:spcPct val="120000"/>
              </a:lnSpc>
            </a:pPr>
            <a:endParaRPr lang="ru-RU" sz="1200" b="1" dirty="0">
              <a:latin typeface="Times New Roman" pitchFamily="18" charset="0"/>
              <a:cs typeface="Times New Roman" pitchFamily="18" charset="0"/>
            </a:endParaRPr>
          </a:p>
        </p:txBody>
      </p:sp>
      <p:sp>
        <p:nvSpPr>
          <p:cNvPr id="13" name="Прямоугольник 12"/>
          <p:cNvSpPr/>
          <p:nvPr/>
        </p:nvSpPr>
        <p:spPr>
          <a:xfrm>
            <a:off x="3140968" y="825036"/>
            <a:ext cx="3528391" cy="2677656"/>
          </a:xfrm>
          <a:prstGeom prst="rect">
            <a:avLst/>
          </a:prstGeom>
        </p:spPr>
        <p:txBody>
          <a:bodyPr wrap="square">
            <a:spAutoFit/>
          </a:bodyPr>
          <a:lstStyle/>
          <a:p>
            <a:pPr algn="just"/>
            <a:r>
              <a:rPr lang="ru-RU" sz="1200" dirty="0">
                <a:latin typeface="Times New Roman" pitchFamily="18" charset="0"/>
                <a:cs typeface="Times New Roman" pitchFamily="18" charset="0"/>
              </a:rPr>
              <a:t>Как прекрасен мир вокруг себя. Можно рассматривать  природу на иллюстрациях, а можно вживую любоваться ей: совершать прогулки в лес, дышать свежим воздухом, слушать пение птиц. С ребятами нашей группы мы заучиваем стихи про Байкал, составляем рассказы по картинам, ведем наблюдение на прогулках. </a:t>
            </a:r>
          </a:p>
          <a:p>
            <a:pPr algn="just"/>
            <a:r>
              <a:rPr lang="ru-RU" sz="1200" dirty="0">
                <a:latin typeface="Times New Roman" pitchFamily="18" charset="0"/>
                <a:cs typeface="Times New Roman" pitchFamily="18" charset="0"/>
              </a:rPr>
              <a:t>     В рамках тематической недели мы посетили музей природы, где познакомились с птицами нашего края. Ребята называли отличия птиц от животных, водоплавающих от хищников, называли перелетных  и зимующих птиц. Дети с удовольствием рассказывали родителям о своей поездке в музей.</a:t>
            </a:r>
          </a:p>
        </p:txBody>
      </p:sp>
      <p:pic>
        <p:nvPicPr>
          <p:cNvPr id="3" name="Рисунок 2">
            <a:extLst>
              <a:ext uri="{FF2B5EF4-FFF2-40B4-BE49-F238E27FC236}">
                <a16:creationId xmlns:a16="http://schemas.microsoft.com/office/drawing/2014/main" id="{56FDAF0F-99DD-4AFE-A864-CE247E52B42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002" t="7875" r="5127"/>
          <a:stretch/>
        </p:blipFill>
        <p:spPr>
          <a:xfrm>
            <a:off x="380156" y="856240"/>
            <a:ext cx="2592288" cy="4004847"/>
          </a:xfrm>
          <a:prstGeom prst="rect">
            <a:avLst/>
          </a:prstGeom>
          <a:effectLst>
            <a:glow rad="139700">
              <a:schemeClr val="accent6">
                <a:satMod val="175000"/>
                <a:alpha val="40000"/>
              </a:schemeClr>
            </a:glow>
          </a:effectLst>
        </p:spPr>
      </p:pic>
      <p:pic>
        <p:nvPicPr>
          <p:cNvPr id="5" name="Рисунок 4">
            <a:extLst>
              <a:ext uri="{FF2B5EF4-FFF2-40B4-BE49-F238E27FC236}">
                <a16:creationId xmlns:a16="http://schemas.microsoft.com/office/drawing/2014/main" id="{5F49497D-7ED3-414A-AAD8-C12534EC53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889" y="5004048"/>
            <a:ext cx="5191094" cy="3893320"/>
          </a:xfrm>
          <a:prstGeom prst="rect">
            <a:avLst/>
          </a:prstGeom>
          <a:effectLst>
            <a:glow rad="139700">
              <a:schemeClr val="accent6">
                <a:satMod val="175000"/>
                <a:alpha val="40000"/>
              </a:schemeClr>
            </a:glow>
          </a:effectLst>
        </p:spPr>
      </p:pic>
      <p:pic>
        <p:nvPicPr>
          <p:cNvPr id="11" name="Рисунок 10">
            <a:extLst>
              <a:ext uri="{FF2B5EF4-FFF2-40B4-BE49-F238E27FC236}">
                <a16:creationId xmlns:a16="http://schemas.microsoft.com/office/drawing/2014/main" id="{3C65FF8E-1744-4CE1-8C33-170D05E205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337172" y="3645653"/>
            <a:ext cx="3332187" cy="2448272"/>
          </a:xfrm>
          <a:prstGeom prst="rect">
            <a:avLst/>
          </a:prstGeom>
          <a:effectLst>
            <a:glow rad="228600">
              <a:schemeClr val="accent6">
                <a:satMod val="175000"/>
                <a:alpha val="40000"/>
              </a:schemeClr>
            </a:glow>
          </a:effectLst>
        </p:spPr>
      </p:pic>
      <p:pic>
        <p:nvPicPr>
          <p:cNvPr id="14" name="Рисунок 13">
            <a:extLst>
              <a:ext uri="{FF2B5EF4-FFF2-40B4-BE49-F238E27FC236}">
                <a16:creationId xmlns:a16="http://schemas.microsoft.com/office/drawing/2014/main" id="{99E2F3A7-56A5-4B51-A374-95782B70CD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7484898">
            <a:off x="4373902" y="6428805"/>
            <a:ext cx="3272458" cy="1812347"/>
          </a:xfrm>
          <a:prstGeom prst="rect">
            <a:avLst/>
          </a:prstGeom>
        </p:spPr>
      </p:pic>
    </p:spTree>
    <p:extLst>
      <p:ext uri="{BB962C8B-B14F-4D97-AF65-F5344CB8AC3E}">
        <p14:creationId xmlns:p14="http://schemas.microsoft.com/office/powerpoint/2010/main" val="27157607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Заголовок 1"/>
          <p:cNvSpPr txBox="1">
            <a:spLocks/>
          </p:cNvSpPr>
          <p:nvPr/>
        </p:nvSpPr>
        <p:spPr>
          <a:xfrm>
            <a:off x="785794" y="142844"/>
            <a:ext cx="5715040" cy="1000132"/>
          </a:xfrm>
          <a:prstGeom prst="rect">
            <a:avLst/>
          </a:prstGeom>
        </p:spPr>
        <p:txBody>
          <a:bodyPr vert="horz" lIns="91440" tIns="45720" rIns="91440" bIns="45720" rtlCol="0" anchor="ctr">
            <a:noAutofit/>
          </a:bodyPr>
          <a:lstStyle/>
          <a:p>
            <a:pPr algn="ctr">
              <a:lnSpc>
                <a:spcPct val="120000"/>
              </a:lnSpc>
            </a:pPr>
            <a:r>
              <a:rPr lang="ru-RU" sz="1400" b="1" i="1" dirty="0">
                <a:solidFill>
                  <a:srgbClr val="C00000"/>
                </a:solidFill>
                <a:latin typeface="Times New Roman" pitchFamily="18" charset="0"/>
                <a:cs typeface="Times New Roman" pitchFamily="18" charset="0"/>
              </a:rPr>
              <a:t>Новости из группы «Веселые человечки»</a:t>
            </a:r>
          </a:p>
          <a:p>
            <a:pPr algn="ctr"/>
            <a:r>
              <a:rPr lang="ru-RU" sz="1400" b="1" i="1" dirty="0">
                <a:solidFill>
                  <a:srgbClr val="00B050"/>
                </a:solidFill>
                <a:latin typeface="Times New Roman" pitchFamily="18" charset="0"/>
                <a:cs typeface="Times New Roman" pitchFamily="18" charset="0"/>
              </a:rPr>
              <a:t>Все о русской народной печи</a:t>
            </a:r>
          </a:p>
          <a:p>
            <a:pPr>
              <a:lnSpc>
                <a:spcPct val="120000"/>
              </a:lnSpc>
            </a:pPr>
            <a:endParaRPr lang="ru-RU" sz="1200" b="1" dirty="0">
              <a:latin typeface="Times New Roman" pitchFamily="18" charset="0"/>
              <a:cs typeface="Times New Roman" pitchFamily="18" charset="0"/>
            </a:endParaRPr>
          </a:p>
        </p:txBody>
      </p:sp>
      <p:sp>
        <p:nvSpPr>
          <p:cNvPr id="3" name="Прямоугольник 2"/>
          <p:cNvSpPr/>
          <p:nvPr/>
        </p:nvSpPr>
        <p:spPr>
          <a:xfrm>
            <a:off x="235189" y="902343"/>
            <a:ext cx="1771130" cy="4708981"/>
          </a:xfrm>
          <a:prstGeom prst="rect">
            <a:avLst/>
          </a:prstGeom>
        </p:spPr>
        <p:txBody>
          <a:bodyPr wrap="square">
            <a:spAutoFit/>
          </a:bodyPr>
          <a:lstStyle/>
          <a:p>
            <a:pPr algn="just"/>
            <a:r>
              <a:rPr lang="ru-RU" sz="1200" dirty="0">
                <a:latin typeface="Times New Roman" pitchFamily="18" charset="0"/>
                <a:cs typeface="Times New Roman" pitchFamily="18" charset="0"/>
              </a:rPr>
              <a:t> Знакомство с укладом русской деревни, приобщение к русской духовной культуре и культуре славянских народов является важной образовательной задачей, стоящей перед педагогами дошкольных учреждений на современном этапе.</a:t>
            </a:r>
          </a:p>
          <a:p>
            <a:pPr algn="just"/>
            <a:r>
              <a:rPr lang="ru-RU" sz="1200" dirty="0">
                <a:latin typeface="Times New Roman" pitchFamily="18" charset="0"/>
                <a:cs typeface="Times New Roman" pitchFamily="18" charset="0"/>
              </a:rPr>
              <a:t>Такая работа будет являться основой складывающейся картины мира у детей дошкольников, ляжет в основу будущих ценностных ориентиров личности: отношение к окружающему миру, к людям, к своей стране, к обычаям и традициям своего народа.</a:t>
            </a:r>
          </a:p>
        </p:txBody>
      </p:sp>
      <p:pic>
        <p:nvPicPr>
          <p:cNvPr id="4" name="Рисунок 3">
            <a:extLst>
              <a:ext uri="{FF2B5EF4-FFF2-40B4-BE49-F238E27FC236}">
                <a16:creationId xmlns:a16="http://schemas.microsoft.com/office/drawing/2014/main" id="{3A069C64-688D-4F79-ABAF-A3DBF3EC5A3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7934"/>
          <a:stretch/>
        </p:blipFill>
        <p:spPr>
          <a:xfrm>
            <a:off x="235189" y="5796136"/>
            <a:ext cx="3069541" cy="3194525"/>
          </a:xfrm>
          <a:prstGeom prst="rect">
            <a:avLst/>
          </a:prstGeom>
          <a:effectLst>
            <a:glow rad="228600">
              <a:schemeClr val="accent6">
                <a:satMod val="175000"/>
                <a:alpha val="40000"/>
              </a:schemeClr>
            </a:glow>
          </a:effectLst>
        </p:spPr>
      </p:pic>
      <p:pic>
        <p:nvPicPr>
          <p:cNvPr id="6" name="Рисунок 5">
            <a:extLst>
              <a:ext uri="{FF2B5EF4-FFF2-40B4-BE49-F238E27FC236}">
                <a16:creationId xmlns:a16="http://schemas.microsoft.com/office/drawing/2014/main" id="{4DE3345C-D141-446B-93EF-AC99CB1328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58" r="22700" b="7713"/>
          <a:stretch/>
        </p:blipFill>
        <p:spPr>
          <a:xfrm>
            <a:off x="2204864" y="966995"/>
            <a:ext cx="4417946" cy="4644329"/>
          </a:xfrm>
          <a:prstGeom prst="rect">
            <a:avLst/>
          </a:prstGeom>
          <a:effectLst>
            <a:glow rad="228600">
              <a:schemeClr val="accent6">
                <a:satMod val="175000"/>
                <a:alpha val="40000"/>
              </a:schemeClr>
            </a:glow>
          </a:effectLst>
        </p:spPr>
      </p:pic>
      <p:sp>
        <p:nvSpPr>
          <p:cNvPr id="19" name="Прямоугольник 18">
            <a:extLst>
              <a:ext uri="{FF2B5EF4-FFF2-40B4-BE49-F238E27FC236}">
                <a16:creationId xmlns:a16="http://schemas.microsoft.com/office/drawing/2014/main" id="{F6464CFE-643A-49F2-BB21-BDDC702C7045}"/>
              </a:ext>
            </a:extLst>
          </p:cNvPr>
          <p:cNvSpPr/>
          <p:nvPr/>
        </p:nvSpPr>
        <p:spPr>
          <a:xfrm>
            <a:off x="3429000" y="5796136"/>
            <a:ext cx="3193811" cy="3231654"/>
          </a:xfrm>
          <a:prstGeom prst="rect">
            <a:avLst/>
          </a:prstGeom>
        </p:spPr>
        <p:txBody>
          <a:bodyPr wrap="square">
            <a:spAutoFit/>
          </a:bodyPr>
          <a:lstStyle/>
          <a:p>
            <a:pPr algn="just"/>
            <a:r>
              <a:rPr lang="ru-RU" sz="1200" dirty="0">
                <a:latin typeface="Times New Roman" pitchFamily="18" charset="0"/>
                <a:cs typeface="Times New Roman" pitchFamily="18" charset="0"/>
              </a:rPr>
              <a:t>Наши ребята посетили Усольский историко-краеведческий музей, где увидели и расширили представления детей о русской печи, укладе деревенской жизни через народные сказки.</a:t>
            </a:r>
          </a:p>
          <a:p>
            <a:pPr algn="just"/>
            <a:r>
              <a:rPr lang="ru-RU" sz="1200" dirty="0">
                <a:latin typeface="Times New Roman" pitchFamily="18" charset="0"/>
                <a:cs typeface="Times New Roman" pitchFamily="18" charset="0"/>
              </a:rPr>
              <a:t>Мы увидели, что печка в русском фольклоре показана как живая, добрая, мудрая, справедливая, печке в доме оказывалась особая честь. Народ изображал её такой, потому что печка была первой помощницей в доме. Она и поила, и кормила, и согревала, на печи спали, в ней мылись, сушили одежду, обувь, грибы, ягоды, с её помощью лечились, использовали для освещения дома.  Наши бабушки, дедушки, их родители, их бабушки и дедушки, просто не представляли себе жизни без печи. </a:t>
            </a:r>
          </a:p>
        </p:txBody>
      </p:sp>
    </p:spTree>
    <p:extLst>
      <p:ext uri="{BB962C8B-B14F-4D97-AF65-F5344CB8AC3E}">
        <p14:creationId xmlns:p14="http://schemas.microsoft.com/office/powerpoint/2010/main" val="30409856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Заголовок 1"/>
          <p:cNvSpPr txBox="1">
            <a:spLocks/>
          </p:cNvSpPr>
          <p:nvPr/>
        </p:nvSpPr>
        <p:spPr>
          <a:xfrm>
            <a:off x="785794" y="142844"/>
            <a:ext cx="5715040" cy="1000132"/>
          </a:xfrm>
          <a:prstGeom prst="rect">
            <a:avLst/>
          </a:prstGeom>
        </p:spPr>
        <p:txBody>
          <a:bodyPr vert="horz" lIns="91440" tIns="45720" rIns="91440" bIns="45720" rtlCol="0" anchor="ctr">
            <a:noAutofit/>
          </a:bodyPr>
          <a:lstStyle/>
          <a:p>
            <a:pPr algn="ctr">
              <a:lnSpc>
                <a:spcPct val="120000"/>
              </a:lnSpc>
            </a:pPr>
            <a:r>
              <a:rPr lang="ru-RU" sz="1400" b="1" i="1" dirty="0">
                <a:solidFill>
                  <a:srgbClr val="C00000"/>
                </a:solidFill>
                <a:latin typeface="Times New Roman" pitchFamily="18" charset="0"/>
                <a:cs typeface="Times New Roman" pitchFamily="18" charset="0"/>
              </a:rPr>
              <a:t>Новости из группы «Веселые человечки»</a:t>
            </a:r>
          </a:p>
          <a:p>
            <a:pPr algn="ctr"/>
            <a:r>
              <a:rPr lang="ru-RU" sz="1400" b="1" i="1" dirty="0">
                <a:solidFill>
                  <a:srgbClr val="00B050"/>
                </a:solidFill>
                <a:latin typeface="Times New Roman" pitchFamily="18" charset="0"/>
                <a:cs typeface="Times New Roman" pitchFamily="18" charset="0"/>
              </a:rPr>
              <a:t>Все о русской народной печи</a:t>
            </a:r>
          </a:p>
          <a:p>
            <a:pPr>
              <a:lnSpc>
                <a:spcPct val="120000"/>
              </a:lnSpc>
            </a:pPr>
            <a:endParaRPr lang="ru-RU" sz="1200" b="1" dirty="0">
              <a:latin typeface="Times New Roman" pitchFamily="18" charset="0"/>
              <a:cs typeface="Times New Roman" pitchFamily="18" charset="0"/>
            </a:endParaRPr>
          </a:p>
        </p:txBody>
      </p:sp>
      <p:sp>
        <p:nvSpPr>
          <p:cNvPr id="3" name="Прямоугольник 2"/>
          <p:cNvSpPr/>
          <p:nvPr/>
        </p:nvSpPr>
        <p:spPr>
          <a:xfrm>
            <a:off x="4528234" y="1210048"/>
            <a:ext cx="2160240" cy="2862322"/>
          </a:xfrm>
          <a:prstGeom prst="rect">
            <a:avLst/>
          </a:prstGeom>
        </p:spPr>
        <p:txBody>
          <a:bodyPr wrap="square">
            <a:spAutoFit/>
          </a:bodyPr>
          <a:lstStyle/>
          <a:p>
            <a:pPr algn="just"/>
            <a:r>
              <a:rPr lang="ru-RU" sz="1200" dirty="0">
                <a:latin typeface="Times New Roman" pitchFamily="18" charset="0"/>
                <a:cs typeface="Times New Roman" pitchFamily="18" charset="0"/>
              </a:rPr>
              <a:t>Несмотря на свою многовековую историю, русская печь успешно дожила до наших дней. До сих пор она используется жителями нашей страны. Но, конечно, уже не так как раньше. Ребята рассказали, что у многих у бабушки есть такая печка и она раскрашена так, как нам показали работники музея. Дети пришли на занятие со своими стихами и рисунками, которые они приготовили заранее. </a:t>
            </a:r>
          </a:p>
        </p:txBody>
      </p:sp>
      <p:pic>
        <p:nvPicPr>
          <p:cNvPr id="8" name="Рисунок 7">
            <a:extLst>
              <a:ext uri="{FF2B5EF4-FFF2-40B4-BE49-F238E27FC236}">
                <a16:creationId xmlns:a16="http://schemas.microsoft.com/office/drawing/2014/main" id="{CE363540-7946-41E1-9A69-F859AEE2738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693"/>
          <a:stretch/>
        </p:blipFill>
        <p:spPr>
          <a:xfrm>
            <a:off x="3581976" y="4522492"/>
            <a:ext cx="3106497" cy="4345965"/>
          </a:xfrm>
          <a:prstGeom prst="rect">
            <a:avLst/>
          </a:prstGeom>
          <a:effectLst>
            <a:glow rad="228600">
              <a:schemeClr val="accent6">
                <a:satMod val="175000"/>
                <a:alpha val="40000"/>
              </a:schemeClr>
            </a:glow>
          </a:effectLst>
        </p:spPr>
      </p:pic>
      <p:pic>
        <p:nvPicPr>
          <p:cNvPr id="10" name="Рисунок 9">
            <a:extLst>
              <a:ext uri="{FF2B5EF4-FFF2-40B4-BE49-F238E27FC236}">
                <a16:creationId xmlns:a16="http://schemas.microsoft.com/office/drawing/2014/main" id="{A6272239-7408-47D8-807C-926A7B33CED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521"/>
          <a:stretch/>
        </p:blipFill>
        <p:spPr>
          <a:xfrm>
            <a:off x="344219" y="4572000"/>
            <a:ext cx="2931806" cy="2952328"/>
          </a:xfrm>
          <a:prstGeom prst="rect">
            <a:avLst/>
          </a:prstGeom>
          <a:effectLst>
            <a:glow rad="228600">
              <a:schemeClr val="accent6">
                <a:satMod val="175000"/>
                <a:alpha val="40000"/>
              </a:schemeClr>
            </a:glow>
          </a:effectLst>
        </p:spPr>
      </p:pic>
      <p:pic>
        <p:nvPicPr>
          <p:cNvPr id="12" name="Рисунок 11">
            <a:extLst>
              <a:ext uri="{FF2B5EF4-FFF2-40B4-BE49-F238E27FC236}">
                <a16:creationId xmlns:a16="http://schemas.microsoft.com/office/drawing/2014/main" id="{6771092A-0B54-49EA-B8F0-694B1145F80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000"/>
          <a:stretch/>
        </p:blipFill>
        <p:spPr>
          <a:xfrm>
            <a:off x="344219" y="1019572"/>
            <a:ext cx="4133049" cy="3369354"/>
          </a:xfrm>
          <a:prstGeom prst="rect">
            <a:avLst/>
          </a:prstGeom>
          <a:effectLst>
            <a:glow rad="228600">
              <a:schemeClr val="accent6">
                <a:satMod val="175000"/>
                <a:alpha val="40000"/>
              </a:schemeClr>
            </a:glow>
          </a:effectLst>
        </p:spPr>
      </p:pic>
      <p:sp>
        <p:nvSpPr>
          <p:cNvPr id="9" name="Прямоугольник 8">
            <a:extLst>
              <a:ext uri="{FF2B5EF4-FFF2-40B4-BE49-F238E27FC236}">
                <a16:creationId xmlns:a16="http://schemas.microsoft.com/office/drawing/2014/main" id="{BC3EB2CD-F1A7-4372-BD02-333799420A5F}"/>
              </a:ext>
            </a:extLst>
          </p:cNvPr>
          <p:cNvSpPr/>
          <p:nvPr/>
        </p:nvSpPr>
        <p:spPr>
          <a:xfrm>
            <a:off x="169526" y="7617028"/>
            <a:ext cx="3259474" cy="1384995"/>
          </a:xfrm>
          <a:prstGeom prst="rect">
            <a:avLst/>
          </a:prstGeom>
        </p:spPr>
        <p:txBody>
          <a:bodyPr wrap="square">
            <a:spAutoFit/>
          </a:bodyPr>
          <a:lstStyle/>
          <a:p>
            <a:pPr algn="just"/>
            <a:r>
              <a:rPr lang="ru-RU" sz="1200" dirty="0">
                <a:latin typeface="Times New Roman" pitchFamily="18" charset="0"/>
                <a:cs typeface="Times New Roman" pitchFamily="18" charset="0"/>
              </a:rPr>
              <a:t>С большим удовольствием ребята участвовали в мероприятии «Печка- матушка» Также они рассказывали о современной печи и ее преимуществе, о том, что ее не нужно топить, а просто включить, что она работает от электричества. Занятие получилось познавательным и интересным.</a:t>
            </a:r>
          </a:p>
        </p:txBody>
      </p:sp>
    </p:spTree>
    <p:extLst>
      <p:ext uri="{BB962C8B-B14F-4D97-AF65-F5344CB8AC3E}">
        <p14:creationId xmlns:p14="http://schemas.microsoft.com/office/powerpoint/2010/main" val="17484039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Заголовок 1"/>
          <p:cNvSpPr txBox="1">
            <a:spLocks/>
          </p:cNvSpPr>
          <p:nvPr/>
        </p:nvSpPr>
        <p:spPr>
          <a:xfrm>
            <a:off x="785794" y="142844"/>
            <a:ext cx="5715040" cy="1000132"/>
          </a:xfrm>
          <a:prstGeom prst="rect">
            <a:avLst/>
          </a:prstGeom>
        </p:spPr>
        <p:txBody>
          <a:bodyPr vert="horz" lIns="91440" tIns="45720" rIns="91440" bIns="45720" rtlCol="0" anchor="ctr">
            <a:noAutofit/>
          </a:bodyPr>
          <a:lstStyle/>
          <a:p>
            <a:pPr algn="ctr">
              <a:lnSpc>
                <a:spcPct val="120000"/>
              </a:lnSpc>
            </a:pPr>
            <a:r>
              <a:rPr lang="ru-RU" sz="1400" b="1" i="1" dirty="0">
                <a:solidFill>
                  <a:srgbClr val="C00000"/>
                </a:solidFill>
                <a:latin typeface="Times New Roman" pitchFamily="18" charset="0"/>
                <a:cs typeface="Times New Roman" pitchFamily="18" charset="0"/>
              </a:rPr>
              <a:t>Новости группы «Акварельки»»</a:t>
            </a:r>
          </a:p>
          <a:p>
            <a:pPr algn="ctr"/>
            <a:r>
              <a:rPr lang="ru-RU" sz="1400" b="1" i="1" dirty="0">
                <a:solidFill>
                  <a:srgbClr val="00B050"/>
                </a:solidFill>
                <a:latin typeface="Times New Roman" pitchFamily="18" charset="0"/>
                <a:cs typeface="Times New Roman" pitchFamily="18" charset="0"/>
              </a:rPr>
              <a:t>Природа </a:t>
            </a:r>
            <a:r>
              <a:rPr lang="ru-RU" sz="1400" b="1" i="1" dirty="0" err="1">
                <a:solidFill>
                  <a:srgbClr val="00B050"/>
                </a:solidFill>
                <a:latin typeface="Times New Roman" pitchFamily="18" charset="0"/>
                <a:cs typeface="Times New Roman" pitchFamily="18" charset="0"/>
              </a:rPr>
              <a:t>фоермирут</a:t>
            </a:r>
            <a:r>
              <a:rPr lang="ru-RU" sz="1400" b="1" i="1" dirty="0">
                <a:solidFill>
                  <a:srgbClr val="00B050"/>
                </a:solidFill>
                <a:latin typeface="Times New Roman" pitchFamily="18" charset="0"/>
                <a:cs typeface="Times New Roman" pitchFamily="18" charset="0"/>
              </a:rPr>
              <a:t> личность ребенка</a:t>
            </a:r>
          </a:p>
          <a:p>
            <a:pPr>
              <a:lnSpc>
                <a:spcPct val="120000"/>
              </a:lnSpc>
            </a:pPr>
            <a:endParaRPr lang="ru-RU" sz="1200" b="1" dirty="0">
              <a:latin typeface="Times New Roman" pitchFamily="18" charset="0"/>
              <a:cs typeface="Times New Roman" pitchFamily="18" charset="0"/>
            </a:endParaRPr>
          </a:p>
        </p:txBody>
      </p:sp>
      <p:sp>
        <p:nvSpPr>
          <p:cNvPr id="20" name="Прямоугольник 19"/>
          <p:cNvSpPr/>
          <p:nvPr/>
        </p:nvSpPr>
        <p:spPr>
          <a:xfrm>
            <a:off x="2419350" y="928663"/>
            <a:ext cx="4250010" cy="3046988"/>
          </a:xfrm>
          <a:prstGeom prst="rect">
            <a:avLst/>
          </a:prstGeom>
        </p:spPr>
        <p:txBody>
          <a:bodyPr wrap="square">
            <a:spAutoFit/>
          </a:bodyPr>
          <a:lstStyle/>
          <a:p>
            <a:pPr algn="just"/>
            <a:r>
              <a:rPr lang="ru-RU" sz="1200" dirty="0">
                <a:latin typeface="Times New Roman" pitchFamily="18" charset="0"/>
                <a:cs typeface="Times New Roman" pitchFamily="18" charset="0"/>
              </a:rPr>
              <a:t>В дошкольном возрасте дети активно исследуют окружающий мир. Естественная потребность ребенка узнавать новое чрезвычайно сильна, и очень важно дать им возможность реализовать ее в полной мере. </a:t>
            </a:r>
          </a:p>
          <a:p>
            <a:pPr algn="just"/>
            <a:r>
              <a:rPr lang="ru-RU" sz="1200" dirty="0">
                <a:latin typeface="Times New Roman" pitchFamily="18" charset="0"/>
                <a:cs typeface="Times New Roman" pitchFamily="18" charset="0"/>
              </a:rPr>
              <a:t>Любовь к природе, бережное отношение к результату труда человека, понимание отношений между людьми – фундамент этого закладывается именно в дошкольном возрасте.</a:t>
            </a:r>
          </a:p>
          <a:p>
            <a:pPr algn="just"/>
            <a:r>
              <a:rPr lang="ru-RU" sz="1200" dirty="0">
                <a:latin typeface="Times New Roman" pitchFamily="18" charset="0"/>
                <a:cs typeface="Times New Roman" pitchFamily="18" charset="0"/>
              </a:rPr>
              <a:t>В целом, методы формирования знаний о мире можно разделить на три большие группы:</a:t>
            </a:r>
          </a:p>
          <a:p>
            <a:pPr algn="just"/>
            <a:r>
              <a:rPr lang="ru-RU" sz="1200" dirty="0">
                <a:latin typeface="Times New Roman" pitchFamily="18" charset="0"/>
                <a:cs typeface="Times New Roman" pitchFamily="18" charset="0"/>
              </a:rPr>
              <a:t>1.Наглядные методы (наблюдение, просмотр мультфильмов, рассматривание картин);</a:t>
            </a:r>
          </a:p>
          <a:p>
            <a:pPr algn="just"/>
            <a:r>
              <a:rPr lang="ru-RU" sz="1200" dirty="0">
                <a:latin typeface="Times New Roman" pitchFamily="18" charset="0"/>
                <a:cs typeface="Times New Roman" pitchFamily="18" charset="0"/>
              </a:rPr>
              <a:t>2.Словесные методы (беседы, чтение книг);</a:t>
            </a:r>
          </a:p>
          <a:p>
            <a:pPr algn="just"/>
            <a:r>
              <a:rPr lang="ru-RU" sz="1200" dirty="0">
                <a:latin typeface="Times New Roman" pitchFamily="18" charset="0"/>
                <a:cs typeface="Times New Roman" pitchFamily="18" charset="0"/>
              </a:rPr>
              <a:t>3.Практические методы (игры, эксперименты, опыты).</a:t>
            </a:r>
          </a:p>
          <a:p>
            <a:pPr algn="just"/>
            <a:r>
              <a:rPr lang="ru-RU" sz="1200" dirty="0">
                <a:latin typeface="Times New Roman" pitchFamily="18" charset="0"/>
                <a:cs typeface="Times New Roman" pitchFamily="18" charset="0"/>
              </a:rPr>
              <a:t>Для решения данной задачи, мы в нашей группе формируем представления о предметах и явлениях природы, с которыми ребята постоянно сталкиваются в жизни, подводим их к</a:t>
            </a:r>
          </a:p>
        </p:txBody>
      </p:sp>
      <p:pic>
        <p:nvPicPr>
          <p:cNvPr id="3" name="Рисунок 2">
            <a:extLst>
              <a:ext uri="{FF2B5EF4-FFF2-40B4-BE49-F238E27FC236}">
                <a16:creationId xmlns:a16="http://schemas.microsoft.com/office/drawing/2014/main" id="{C5053B8E-BDA3-4019-80AD-9B0DC3724C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78696" y="6129566"/>
            <a:ext cx="2235420" cy="2980560"/>
          </a:xfrm>
          <a:prstGeom prst="rect">
            <a:avLst/>
          </a:prstGeom>
          <a:effectLst>
            <a:glow rad="228600">
              <a:schemeClr val="accent6">
                <a:satMod val="175000"/>
                <a:alpha val="40000"/>
              </a:schemeClr>
            </a:glow>
          </a:effectLst>
        </p:spPr>
      </p:pic>
      <p:pic>
        <p:nvPicPr>
          <p:cNvPr id="5" name="Рисунок 4">
            <a:extLst>
              <a:ext uri="{FF2B5EF4-FFF2-40B4-BE49-F238E27FC236}">
                <a16:creationId xmlns:a16="http://schemas.microsoft.com/office/drawing/2014/main" id="{60B79404-6458-4405-9B4E-509D75B424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191" y="6129566"/>
            <a:ext cx="2235420" cy="2980560"/>
          </a:xfrm>
          <a:prstGeom prst="rect">
            <a:avLst/>
          </a:prstGeom>
          <a:effectLst>
            <a:glow rad="228600">
              <a:schemeClr val="accent6">
                <a:satMod val="175000"/>
                <a:alpha val="40000"/>
              </a:schemeClr>
            </a:glow>
          </a:effectLst>
        </p:spPr>
      </p:pic>
      <p:pic>
        <p:nvPicPr>
          <p:cNvPr id="9" name="Рисунок 8">
            <a:extLst>
              <a:ext uri="{FF2B5EF4-FFF2-40B4-BE49-F238E27FC236}">
                <a16:creationId xmlns:a16="http://schemas.microsoft.com/office/drawing/2014/main" id="{38925CB8-556A-45BC-92DA-1A3A253DEDE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658"/>
          <a:stretch/>
        </p:blipFill>
        <p:spPr>
          <a:xfrm>
            <a:off x="2475918" y="6129566"/>
            <a:ext cx="1930098" cy="2980560"/>
          </a:xfrm>
          <a:prstGeom prst="rect">
            <a:avLst/>
          </a:prstGeom>
          <a:effectLst>
            <a:glow rad="228600">
              <a:schemeClr val="accent6">
                <a:satMod val="175000"/>
                <a:alpha val="40000"/>
              </a:schemeClr>
            </a:glow>
          </a:effectLst>
        </p:spPr>
      </p:pic>
      <p:pic>
        <p:nvPicPr>
          <p:cNvPr id="11" name="Рисунок 10">
            <a:extLst>
              <a:ext uri="{FF2B5EF4-FFF2-40B4-BE49-F238E27FC236}">
                <a16:creationId xmlns:a16="http://schemas.microsoft.com/office/drawing/2014/main" id="{122CBECA-B193-4EE6-AE25-C551446AB9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8640" y="1052480"/>
            <a:ext cx="2092565" cy="2790086"/>
          </a:xfrm>
          <a:prstGeom prst="rect">
            <a:avLst/>
          </a:prstGeom>
          <a:effectLst>
            <a:glow rad="228600">
              <a:schemeClr val="accent6">
                <a:satMod val="175000"/>
                <a:alpha val="40000"/>
              </a:schemeClr>
            </a:glow>
          </a:effectLst>
        </p:spPr>
      </p:pic>
      <p:sp>
        <p:nvSpPr>
          <p:cNvPr id="21" name="Прямоугольник 20">
            <a:extLst>
              <a:ext uri="{FF2B5EF4-FFF2-40B4-BE49-F238E27FC236}">
                <a16:creationId xmlns:a16="http://schemas.microsoft.com/office/drawing/2014/main" id="{2DEA3D23-4866-4672-AE1B-1073DC6AF668}"/>
              </a:ext>
            </a:extLst>
          </p:cNvPr>
          <p:cNvSpPr/>
          <p:nvPr/>
        </p:nvSpPr>
        <p:spPr>
          <a:xfrm>
            <a:off x="143884" y="3975651"/>
            <a:ext cx="6570232" cy="2308324"/>
          </a:xfrm>
          <a:prstGeom prst="rect">
            <a:avLst/>
          </a:prstGeom>
        </p:spPr>
        <p:txBody>
          <a:bodyPr wrap="square">
            <a:spAutoFit/>
          </a:bodyPr>
          <a:lstStyle/>
          <a:p>
            <a:pPr algn="just"/>
            <a:r>
              <a:rPr lang="ru-RU" sz="1200" dirty="0">
                <a:latin typeface="Times New Roman" pitchFamily="18" charset="0"/>
                <a:cs typeface="Times New Roman" pitchFamily="18" charset="0"/>
              </a:rPr>
              <a:t>установлению, таких связей, которые дети могут познать в процессе предметно-чувственной деятельности.</a:t>
            </a:r>
          </a:p>
          <a:p>
            <a:pPr algn="just"/>
            <a:r>
              <a:rPr lang="ru-RU" sz="1200" dirty="0">
                <a:latin typeface="Times New Roman" pitchFamily="18" charset="0"/>
                <a:cs typeface="Times New Roman" pitchFamily="18" charset="0"/>
              </a:rPr>
              <a:t>Наших детей учим наблюдать, выделять отдельные признаки растений, животных, определять их, пользуясь сенсорными эталонами (цвет, форма, величина), сравнивать объекты и группировать их по внешним признакам. В процессе усвоения знаний у них образуются более высокие формы познавательной деятельности: от наглядно-образного уровня познания до установления причинно-следственных отношений.</a:t>
            </a:r>
          </a:p>
          <a:p>
            <a:pPr algn="just"/>
            <a:r>
              <a:rPr lang="ru-RU" sz="1200" dirty="0">
                <a:latin typeface="Times New Roman" pitchFamily="18" charset="0"/>
                <a:cs typeface="Times New Roman" pitchFamily="18" charset="0"/>
              </a:rPr>
              <a:t>Учим выделять характерные особенности строения растений, животных и устанавливать их зависимость от условий существования.</a:t>
            </a:r>
          </a:p>
          <a:p>
            <a:pPr algn="just"/>
            <a:r>
              <a:rPr lang="ru-RU" sz="1200" dirty="0">
                <a:latin typeface="Times New Roman" pitchFamily="18" charset="0"/>
                <a:cs typeface="Times New Roman" pitchFamily="18" charset="0"/>
              </a:rPr>
              <a:t>А интересно организованные прогулки помогают нам в этом, и наши детки наблюдательны, любознательны, любят и бережно относятся к природе, способны находить в ней красивое.</a:t>
            </a:r>
          </a:p>
          <a:p>
            <a:pPr algn="just"/>
            <a:endParaRPr lang="ru-RU" sz="1200" dirty="0">
              <a:latin typeface="Times New Roman" pitchFamily="18" charset="0"/>
              <a:cs typeface="Times New Roman" pitchFamily="18" charset="0"/>
            </a:endParaRPr>
          </a:p>
        </p:txBody>
      </p:sp>
    </p:spTree>
    <p:extLst>
      <p:ext uri="{BB962C8B-B14F-4D97-AF65-F5344CB8AC3E}">
        <p14:creationId xmlns:p14="http://schemas.microsoft.com/office/powerpoint/2010/main" val="13794455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Заголовок 1"/>
          <p:cNvSpPr txBox="1">
            <a:spLocks/>
          </p:cNvSpPr>
          <p:nvPr/>
        </p:nvSpPr>
        <p:spPr>
          <a:xfrm>
            <a:off x="785794" y="53915"/>
            <a:ext cx="5715040" cy="1000132"/>
          </a:xfrm>
          <a:prstGeom prst="rect">
            <a:avLst/>
          </a:prstGeom>
        </p:spPr>
        <p:txBody>
          <a:bodyPr vert="horz" lIns="91440" tIns="45720" rIns="91440" bIns="45720" rtlCol="0" anchor="ctr">
            <a:noAutofit/>
          </a:bodyPr>
          <a:lstStyle/>
          <a:p>
            <a:pPr algn="ctr">
              <a:lnSpc>
                <a:spcPct val="120000"/>
              </a:lnSpc>
            </a:pPr>
            <a:r>
              <a:rPr lang="ru-RU" sz="1400" b="1" i="1" dirty="0">
                <a:solidFill>
                  <a:srgbClr val="C00000"/>
                </a:solidFill>
                <a:latin typeface="Times New Roman" pitchFamily="18" charset="0"/>
                <a:cs typeface="Times New Roman" pitchFamily="18" charset="0"/>
              </a:rPr>
              <a:t>Новости группы «</a:t>
            </a:r>
            <a:r>
              <a:rPr lang="ru-RU" sz="1400" b="1" i="1" dirty="0" err="1">
                <a:solidFill>
                  <a:srgbClr val="C00000"/>
                </a:solidFill>
                <a:latin typeface="Times New Roman" pitchFamily="18" charset="0"/>
                <a:cs typeface="Times New Roman" pitchFamily="18" charset="0"/>
              </a:rPr>
              <a:t>Букварята</a:t>
            </a:r>
            <a:r>
              <a:rPr lang="ru-RU" sz="1400" b="1" i="1" dirty="0">
                <a:solidFill>
                  <a:srgbClr val="C00000"/>
                </a:solidFill>
                <a:latin typeface="Times New Roman" pitchFamily="18" charset="0"/>
                <a:cs typeface="Times New Roman" pitchFamily="18" charset="0"/>
              </a:rPr>
              <a:t>»</a:t>
            </a:r>
          </a:p>
          <a:p>
            <a:pPr algn="ctr"/>
            <a:r>
              <a:rPr lang="ru-RU" sz="1400" b="1" i="1" dirty="0">
                <a:solidFill>
                  <a:srgbClr val="00B050"/>
                </a:solidFill>
                <a:latin typeface="Times New Roman" pitchFamily="18" charset="0"/>
                <a:cs typeface="Times New Roman" pitchFamily="18" charset="0"/>
              </a:rPr>
              <a:t>Родная природа</a:t>
            </a:r>
          </a:p>
          <a:p>
            <a:pPr>
              <a:lnSpc>
                <a:spcPct val="120000"/>
              </a:lnSpc>
            </a:pPr>
            <a:endParaRPr lang="ru-RU" sz="1200" b="1" dirty="0">
              <a:latin typeface="Times New Roman" pitchFamily="18" charset="0"/>
              <a:cs typeface="Times New Roman" pitchFamily="18" charset="0"/>
            </a:endParaRPr>
          </a:p>
        </p:txBody>
      </p:sp>
      <p:sp>
        <p:nvSpPr>
          <p:cNvPr id="13" name="Прямоугольник 12"/>
          <p:cNvSpPr/>
          <p:nvPr/>
        </p:nvSpPr>
        <p:spPr>
          <a:xfrm>
            <a:off x="214291" y="956900"/>
            <a:ext cx="3121802" cy="3785652"/>
          </a:xfrm>
          <a:prstGeom prst="rect">
            <a:avLst/>
          </a:prstGeom>
        </p:spPr>
        <p:txBody>
          <a:bodyPr wrap="square">
            <a:spAutoFit/>
          </a:bodyPr>
          <a:lstStyle/>
          <a:p>
            <a:pPr algn="just"/>
            <a:r>
              <a:rPr lang="ru-RU" sz="1200" dirty="0">
                <a:latin typeface="Times New Roman" pitchFamily="18" charset="0"/>
                <a:cs typeface="Times New Roman" pitchFamily="18" charset="0"/>
              </a:rPr>
              <a:t>Каждому человеку необходимо знать родную природу.</a:t>
            </a:r>
          </a:p>
          <a:p>
            <a:pPr algn="just"/>
            <a:r>
              <a:rPr lang="ru-RU" sz="1200" dirty="0">
                <a:latin typeface="Times New Roman" pitchFamily="18" charset="0"/>
                <a:cs typeface="Times New Roman" pitchFamily="18" charset="0"/>
              </a:rPr>
              <a:t>Наши малыши, проводят большую часть времени в детском саду.</a:t>
            </a:r>
          </a:p>
          <a:p>
            <a:pPr algn="just"/>
            <a:r>
              <a:rPr lang="ru-RU" sz="1200" dirty="0">
                <a:latin typeface="Times New Roman" pitchFamily="18" charset="0"/>
                <a:cs typeface="Times New Roman" pitchFamily="18" charset="0"/>
              </a:rPr>
              <a:t>Мы педагоги делаем  все возможное . чтобы наши детки росли и развивались физически крепкими и здоровыми.</a:t>
            </a:r>
          </a:p>
          <a:p>
            <a:pPr algn="just"/>
            <a:r>
              <a:rPr lang="ru-RU" sz="1200" dirty="0">
                <a:latin typeface="Times New Roman" pitchFamily="18" charset="0"/>
                <a:cs typeface="Times New Roman" pitchFamily="18" charset="0"/>
              </a:rPr>
              <a:t>Именно эмоционально –положительное, содержательное общение с окружающими людьми является важнейшим условием полноценного развития детей.</a:t>
            </a:r>
          </a:p>
          <a:p>
            <a:pPr algn="just"/>
            <a:r>
              <a:rPr lang="ru-RU" sz="1200" dirty="0">
                <a:latin typeface="Times New Roman" pitchFamily="18" charset="0"/>
                <a:cs typeface="Times New Roman" pitchFamily="18" charset="0"/>
              </a:rPr>
              <a:t>Прогулка  играет ведущую роль в развитии, образовании, оздоровлении маленького ребенка.</a:t>
            </a:r>
          </a:p>
          <a:p>
            <a:pPr algn="just"/>
            <a:r>
              <a:rPr lang="ru-RU" sz="1200" dirty="0">
                <a:latin typeface="Times New Roman" pitchFamily="18" charset="0"/>
                <a:cs typeface="Times New Roman" pitchFamily="18" charset="0"/>
              </a:rPr>
              <a:t>На прогулке  малыши познают много нового  и интересного. Учатся наблюдать и экспериментировать. Обследуют незнакомые предметы, задают вопросы  взрослым и с нетерпением ждут на них ответа.</a:t>
            </a:r>
          </a:p>
        </p:txBody>
      </p:sp>
      <p:pic>
        <p:nvPicPr>
          <p:cNvPr id="3" name="Рисунок 2">
            <a:extLst>
              <a:ext uri="{FF2B5EF4-FFF2-40B4-BE49-F238E27FC236}">
                <a16:creationId xmlns:a16="http://schemas.microsoft.com/office/drawing/2014/main" id="{F96C64D1-7EF6-460A-9B51-08A3689E0F7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271" r="22888"/>
          <a:stretch/>
        </p:blipFill>
        <p:spPr>
          <a:xfrm flipH="1">
            <a:off x="3521908" y="864632"/>
            <a:ext cx="3156630" cy="3704442"/>
          </a:xfrm>
          <a:prstGeom prst="rect">
            <a:avLst/>
          </a:prstGeom>
          <a:effectLst>
            <a:glow rad="228600">
              <a:schemeClr val="accent6">
                <a:satMod val="175000"/>
                <a:alpha val="40000"/>
              </a:schemeClr>
            </a:glow>
          </a:effectLst>
        </p:spPr>
      </p:pic>
      <p:pic>
        <p:nvPicPr>
          <p:cNvPr id="5" name="Рисунок 4">
            <a:extLst>
              <a:ext uri="{FF2B5EF4-FFF2-40B4-BE49-F238E27FC236}">
                <a16:creationId xmlns:a16="http://schemas.microsoft.com/office/drawing/2014/main" id="{3349B262-B3C6-4CAB-A6D4-442B83C77D9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3618" b="5527"/>
          <a:stretch/>
        </p:blipFill>
        <p:spPr>
          <a:xfrm>
            <a:off x="176916" y="5633701"/>
            <a:ext cx="6504167" cy="3456384"/>
          </a:xfrm>
          <a:prstGeom prst="rect">
            <a:avLst/>
          </a:prstGeom>
          <a:effectLst>
            <a:glow rad="228600">
              <a:schemeClr val="accent6">
                <a:satMod val="175000"/>
                <a:alpha val="40000"/>
              </a:schemeClr>
            </a:glow>
          </a:effectLst>
        </p:spPr>
      </p:pic>
      <p:sp>
        <p:nvSpPr>
          <p:cNvPr id="11" name="Прямоугольник 10">
            <a:extLst>
              <a:ext uri="{FF2B5EF4-FFF2-40B4-BE49-F238E27FC236}">
                <a16:creationId xmlns:a16="http://schemas.microsoft.com/office/drawing/2014/main" id="{077F0903-755A-45BC-8051-AC677AA14F32}"/>
              </a:ext>
            </a:extLst>
          </p:cNvPr>
          <p:cNvSpPr/>
          <p:nvPr/>
        </p:nvSpPr>
        <p:spPr>
          <a:xfrm>
            <a:off x="214291" y="4645404"/>
            <a:ext cx="6474541" cy="1040157"/>
          </a:xfrm>
          <a:prstGeom prst="rect">
            <a:avLst/>
          </a:prstGeom>
        </p:spPr>
        <p:txBody>
          <a:bodyPr wrap="square">
            <a:spAutoFit/>
          </a:bodyPr>
          <a:lstStyle/>
          <a:p>
            <a:pPr algn="just"/>
            <a:r>
              <a:rPr lang="ru-RU" sz="1200" dirty="0">
                <a:latin typeface="Times New Roman" pitchFamily="18" charset="0"/>
                <a:cs typeface="Times New Roman" pitchFamily="18" charset="0"/>
              </a:rPr>
              <a:t>Маленькие исследователи интересуются   окружающим миром и явлениями . которые происходят  в природе. </a:t>
            </a:r>
          </a:p>
          <a:p>
            <a:pPr algn="just"/>
            <a:r>
              <a:rPr lang="ru-RU" sz="1200" dirty="0">
                <a:latin typeface="Times New Roman" pitchFamily="18" charset="0"/>
                <a:cs typeface="Times New Roman" pitchFamily="18" charset="0"/>
              </a:rPr>
              <a:t> С помощью  сюжетно ролевых ,подвижных, дидактических игр   у детей расширяется кругозор, развивается связная речь, активизируется словарный запас.</a:t>
            </a:r>
          </a:p>
          <a:p>
            <a:pPr indent="-108000" algn="just">
              <a:lnSpc>
                <a:spcPct val="125000"/>
              </a:lnSpc>
            </a:pPr>
            <a:endParaRPr lang="ru-RU" sz="1200" dirty="0">
              <a:latin typeface="Times New Roman" pitchFamily="18" charset="0"/>
              <a:cs typeface="Times New Roman" pitchFamily="18" charset="0"/>
            </a:endParaRPr>
          </a:p>
        </p:txBody>
      </p:sp>
    </p:spTree>
    <p:extLst>
      <p:ext uri="{BB962C8B-B14F-4D97-AF65-F5344CB8AC3E}">
        <p14:creationId xmlns:p14="http://schemas.microsoft.com/office/powerpoint/2010/main" val="27157607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Заголовок 1"/>
          <p:cNvSpPr txBox="1">
            <a:spLocks/>
          </p:cNvSpPr>
          <p:nvPr/>
        </p:nvSpPr>
        <p:spPr>
          <a:xfrm>
            <a:off x="785794" y="53915"/>
            <a:ext cx="5715040" cy="1000132"/>
          </a:xfrm>
          <a:prstGeom prst="rect">
            <a:avLst/>
          </a:prstGeom>
        </p:spPr>
        <p:txBody>
          <a:bodyPr vert="horz" lIns="91440" tIns="45720" rIns="91440" bIns="45720" rtlCol="0" anchor="ctr">
            <a:noAutofit/>
          </a:bodyPr>
          <a:lstStyle/>
          <a:p>
            <a:pPr algn="ctr">
              <a:lnSpc>
                <a:spcPct val="120000"/>
              </a:lnSpc>
            </a:pPr>
            <a:r>
              <a:rPr lang="ru-RU" sz="1400" b="1" i="1" dirty="0">
                <a:solidFill>
                  <a:srgbClr val="C00000"/>
                </a:solidFill>
                <a:latin typeface="Times New Roman" pitchFamily="18" charset="0"/>
                <a:cs typeface="Times New Roman" pitchFamily="18" charset="0"/>
              </a:rPr>
              <a:t>Новости группы «</a:t>
            </a:r>
            <a:r>
              <a:rPr lang="ru-RU" sz="1400" b="1" i="1" dirty="0" err="1">
                <a:solidFill>
                  <a:srgbClr val="C00000"/>
                </a:solidFill>
                <a:latin typeface="Times New Roman" pitchFamily="18" charset="0"/>
                <a:cs typeface="Times New Roman" pitchFamily="18" charset="0"/>
              </a:rPr>
              <a:t>Смешарики</a:t>
            </a:r>
            <a:r>
              <a:rPr lang="ru-RU" sz="1400" b="1" i="1" dirty="0">
                <a:solidFill>
                  <a:srgbClr val="C00000"/>
                </a:solidFill>
                <a:latin typeface="Times New Roman" pitchFamily="18" charset="0"/>
                <a:cs typeface="Times New Roman" pitchFamily="18" charset="0"/>
              </a:rPr>
              <a:t>»</a:t>
            </a:r>
          </a:p>
          <a:p>
            <a:pPr algn="ctr"/>
            <a:r>
              <a:rPr lang="ru-RU" sz="1400" b="1" i="1" dirty="0">
                <a:solidFill>
                  <a:srgbClr val="00B050"/>
                </a:solidFill>
                <a:latin typeface="Times New Roman" pitchFamily="18" charset="0"/>
                <a:cs typeface="Times New Roman" pitchFamily="18" charset="0"/>
              </a:rPr>
              <a:t>Осень. Осень? Осень!</a:t>
            </a:r>
          </a:p>
          <a:p>
            <a:pPr>
              <a:lnSpc>
                <a:spcPct val="120000"/>
              </a:lnSpc>
            </a:pPr>
            <a:endParaRPr lang="ru-RU" sz="1200" b="1" dirty="0">
              <a:latin typeface="Times New Roman" pitchFamily="18" charset="0"/>
              <a:cs typeface="Times New Roman" pitchFamily="18" charset="0"/>
            </a:endParaRPr>
          </a:p>
        </p:txBody>
      </p:sp>
      <p:sp>
        <p:nvSpPr>
          <p:cNvPr id="11" name="Прямоугольник 10"/>
          <p:cNvSpPr/>
          <p:nvPr/>
        </p:nvSpPr>
        <p:spPr>
          <a:xfrm>
            <a:off x="195491" y="3867704"/>
            <a:ext cx="6598414" cy="5447645"/>
          </a:xfrm>
          <a:prstGeom prst="rect">
            <a:avLst/>
          </a:prstGeom>
        </p:spPr>
        <p:txBody>
          <a:bodyPr wrap="square">
            <a:spAutoFit/>
          </a:bodyPr>
          <a:lstStyle/>
          <a:p>
            <a:pPr algn="just"/>
            <a:r>
              <a:rPr lang="ru-RU" sz="1200" dirty="0">
                <a:latin typeface="Times New Roman" pitchFamily="18" charset="0"/>
                <a:cs typeface="Times New Roman" pitchFamily="18" charset="0"/>
              </a:rPr>
              <a:t>Достаточно собрать игрушки, выбрать подходящий маршрут, позвать друзей и можно гулять.</a:t>
            </a:r>
          </a:p>
          <a:p>
            <a:pPr algn="just"/>
            <a:r>
              <a:rPr lang="ru-RU" sz="1200" dirty="0">
                <a:latin typeface="Times New Roman" pitchFamily="18" charset="0"/>
                <a:cs typeface="Times New Roman" pitchFamily="18" charset="0"/>
              </a:rPr>
              <a:t>В один из погожих октябрьских деньков мы с детьми группы «</a:t>
            </a:r>
            <a:r>
              <a:rPr lang="ru-RU" sz="1200" dirty="0" err="1">
                <a:latin typeface="Times New Roman" pitchFamily="18" charset="0"/>
                <a:cs typeface="Times New Roman" pitchFamily="18" charset="0"/>
              </a:rPr>
              <a:t>Смешарики</a:t>
            </a:r>
            <a:r>
              <a:rPr lang="ru-RU" sz="1200" dirty="0">
                <a:latin typeface="Times New Roman" pitchFamily="18" charset="0"/>
                <a:cs typeface="Times New Roman" pitchFamily="18" charset="0"/>
              </a:rPr>
              <a:t>» совершили увлекательную и познавательную прогулку на тему «Мы по садику гуляли…», и отправились в путь на весёлом паровозике. Двигаясь вперёд  по дорожкам участка, мы с ребятами хором проговаривали: «Утром небо было хмурым, и казалось все понурым. Осень очень любит плакать, дождиком на землю капать. Любит листьями шуршать, и с деревьев их срывать».</a:t>
            </a:r>
          </a:p>
          <a:p>
            <a:pPr algn="just"/>
            <a:r>
              <a:rPr lang="ru-RU" sz="1200" dirty="0">
                <a:latin typeface="Times New Roman" pitchFamily="18" charset="0"/>
                <a:cs typeface="Times New Roman" pitchFamily="18" charset="0"/>
              </a:rPr>
              <a:t>Сколько же увлекательного, полезного, интересного узнали и увидели ребята, путешествуя по территории детского сада, получили новые знания об окружающем, что вызвало у детей радостные крики, восторг, удивление. Дети наглядно увидели осенние изменения в природе, например, листопад. Как же интересно наблюдать вместе с детьми за листопадом, обращая внимание на то, с каких деревьев листья облетают раньше, а на каких держатся дольше, любоваться красотой листопада, проговаривая слова: «Падают, падают листья в нашем саду листопад!». Узнали о том, почему осень называют «золотой»? А вот, почему, оказывается, деревья надевают свой осенний наряд – ответили Марсель  и Анна. И правда наряд у неё очень красив и многоцветен. У березки листочки желтого цвета, а на клене — желтые, красные, багряные. В это время года деревья празднуют свой последний бал.</a:t>
            </a:r>
          </a:p>
          <a:p>
            <a:pPr algn="just"/>
            <a:r>
              <a:rPr lang="ru-RU" sz="1200" dirty="0">
                <a:latin typeface="Times New Roman" pitchFamily="18" charset="0"/>
                <a:cs typeface="Times New Roman" pitchFamily="18" charset="0"/>
              </a:rPr>
              <a:t>Наблюдение за птицами осенью доставляет огромное удовольствие любознательным ребятам. Путешествуя на весёлом паровозике по осенним дорожкам, мы не забыли взять с собой угощение для птиц. И правда, словно поджидала нас к себе в гости стайка голубей. Накрошив хлеба и насыпав семечек, тихо, словно затаив дыхание, чтобы не спугнуть пернатых, дети с интересом наблюдали, как птицы угощаются, клюют корм.</a:t>
            </a:r>
          </a:p>
          <a:p>
            <a:pPr algn="just"/>
            <a:r>
              <a:rPr lang="ru-RU" sz="1200" dirty="0">
                <a:latin typeface="Times New Roman" pitchFamily="18" charset="0"/>
                <a:cs typeface="Times New Roman" pitchFamily="18" charset="0"/>
              </a:rPr>
              <a:t>Вот таким увлекательным, запоминающимся событием стала прогулка для наших детей. Наблюдения за живой и неживой природой, за природными сезонными изменениями развивают у детей память, внимание, воспитывают бережное и вдумчивое отношение к окружающему миру. Ребёнок должен не бездумно смотреть на природу, а видеть и понимать природные явления и связь между ними. Рассматривая, обдумывая, сравнивая, сопоставляя, ребёнок одновременно развивает речь и мышление. «Если хотите научить ребёнка логически мыслить – ведите его в природу», советовал известный русский педагог и писатель К. Д. Ушинский.</a:t>
            </a:r>
          </a:p>
        </p:txBody>
      </p:sp>
      <p:pic>
        <p:nvPicPr>
          <p:cNvPr id="5" name="Рисунок 4">
            <a:extLst>
              <a:ext uri="{FF2B5EF4-FFF2-40B4-BE49-F238E27FC236}">
                <a16:creationId xmlns:a16="http://schemas.microsoft.com/office/drawing/2014/main" id="{0C3FB758-0001-4D88-A391-2D6AAC59C6F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00" t="11329" r="14471"/>
          <a:stretch/>
        </p:blipFill>
        <p:spPr>
          <a:xfrm>
            <a:off x="2169062" y="895521"/>
            <a:ext cx="1988147" cy="2937128"/>
          </a:xfrm>
          <a:prstGeom prst="rect">
            <a:avLst/>
          </a:prstGeom>
          <a:effectLst>
            <a:glow rad="228600">
              <a:schemeClr val="accent6">
                <a:satMod val="175000"/>
                <a:alpha val="40000"/>
              </a:schemeClr>
            </a:glow>
          </a:effectLst>
        </p:spPr>
      </p:pic>
      <p:pic>
        <p:nvPicPr>
          <p:cNvPr id="9" name="Рисунок 8">
            <a:extLst>
              <a:ext uri="{FF2B5EF4-FFF2-40B4-BE49-F238E27FC236}">
                <a16:creationId xmlns:a16="http://schemas.microsoft.com/office/drawing/2014/main" id="{25EEE74A-9666-44DB-AEEE-C9DE6CD15B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600" t="11575" r="18023"/>
          <a:stretch/>
        </p:blipFill>
        <p:spPr>
          <a:xfrm>
            <a:off x="288904" y="899592"/>
            <a:ext cx="1847698" cy="2928987"/>
          </a:xfrm>
          <a:prstGeom prst="rect">
            <a:avLst/>
          </a:prstGeom>
          <a:effectLst>
            <a:glow rad="228600">
              <a:schemeClr val="accent6">
                <a:satMod val="175000"/>
                <a:alpha val="40000"/>
              </a:schemeClr>
            </a:glow>
          </a:effectLst>
        </p:spPr>
      </p:pic>
      <p:sp>
        <p:nvSpPr>
          <p:cNvPr id="12" name="Прямоугольник 11">
            <a:extLst>
              <a:ext uri="{FF2B5EF4-FFF2-40B4-BE49-F238E27FC236}">
                <a16:creationId xmlns:a16="http://schemas.microsoft.com/office/drawing/2014/main" id="{7ED891B2-4105-4AB2-831E-9CE031AACBA9}"/>
              </a:ext>
            </a:extLst>
          </p:cNvPr>
          <p:cNvSpPr/>
          <p:nvPr/>
        </p:nvSpPr>
        <p:spPr>
          <a:xfrm>
            <a:off x="4157209" y="683568"/>
            <a:ext cx="2636696" cy="3231654"/>
          </a:xfrm>
          <a:prstGeom prst="rect">
            <a:avLst/>
          </a:prstGeom>
        </p:spPr>
        <p:txBody>
          <a:bodyPr wrap="square">
            <a:spAutoFit/>
          </a:bodyPr>
          <a:lstStyle/>
          <a:p>
            <a:pPr algn="r"/>
            <a:r>
              <a:rPr lang="ru-RU" sz="1200" dirty="0">
                <a:latin typeface="Times New Roman" pitchFamily="18" charset="0"/>
                <a:cs typeface="Times New Roman" pitchFamily="18" charset="0"/>
              </a:rPr>
              <a:t> Тихая, тёплая, нежная осень</a:t>
            </a:r>
          </a:p>
          <a:p>
            <a:pPr algn="r"/>
            <a:r>
              <a:rPr lang="ru-RU" sz="1200" dirty="0">
                <a:latin typeface="Times New Roman" pitchFamily="18" charset="0"/>
                <a:cs typeface="Times New Roman" pitchFamily="18" charset="0"/>
              </a:rPr>
              <a:t>листья увядшие всюду разносит,</a:t>
            </a:r>
          </a:p>
          <a:p>
            <a:pPr algn="r"/>
            <a:r>
              <a:rPr lang="ru-RU" sz="1200" dirty="0">
                <a:latin typeface="Times New Roman" pitchFamily="18" charset="0"/>
                <a:cs typeface="Times New Roman" pitchFamily="18" charset="0"/>
              </a:rPr>
              <a:t>Красит в лимонный, оранжевый цвет.</a:t>
            </a:r>
          </a:p>
          <a:p>
            <a:pPr algn="r"/>
            <a:r>
              <a:rPr lang="ru-RU" sz="1200" dirty="0">
                <a:latin typeface="Times New Roman" pitchFamily="18" charset="0"/>
                <a:cs typeface="Times New Roman" pitchFamily="18" charset="0"/>
              </a:rPr>
              <a:t>На тротуары, газоны, аллеи</a:t>
            </a:r>
          </a:p>
          <a:p>
            <a:pPr algn="r"/>
            <a:r>
              <a:rPr lang="ru-RU" sz="1200" dirty="0">
                <a:latin typeface="Times New Roman" pitchFamily="18" charset="0"/>
                <a:cs typeface="Times New Roman" pitchFamily="18" charset="0"/>
              </a:rPr>
              <a:t>Их она сыплет, ничуть не жалея…</a:t>
            </a:r>
          </a:p>
          <a:p>
            <a:pPr algn="r"/>
            <a:endParaRPr lang="ru-RU" sz="1200" dirty="0">
              <a:latin typeface="Times New Roman" pitchFamily="18" charset="0"/>
              <a:cs typeface="Times New Roman" pitchFamily="18" charset="0"/>
            </a:endParaRPr>
          </a:p>
          <a:p>
            <a:pPr algn="just"/>
            <a:r>
              <a:rPr lang="ru-RU" sz="1200" dirty="0">
                <a:latin typeface="Times New Roman" pitchFamily="18" charset="0"/>
                <a:cs typeface="Times New Roman" pitchFamily="18" charset="0"/>
              </a:rPr>
              <a:t>Осень – одно из благоприятных времён года для наблюдений за изменениями в природе и осуществить их можно на прогулке. Ведь прогулка для детей всегда интересное событие. Это источник нового опыта и впечатлений. Осеннее ненастье, конечно же, сокращает время пребывания на свежем воздухе, но пасмурная погода – не причина сидеть дома. </a:t>
            </a:r>
          </a:p>
        </p:txBody>
      </p:sp>
    </p:spTree>
    <p:extLst>
      <p:ext uri="{BB962C8B-B14F-4D97-AF65-F5344CB8AC3E}">
        <p14:creationId xmlns:p14="http://schemas.microsoft.com/office/powerpoint/2010/main" val="2715760721"/>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2156</TotalTime>
  <Words>5478</Words>
  <Application>Microsoft Office PowerPoint</Application>
  <PresentationFormat>Экран (4:3)</PresentationFormat>
  <Paragraphs>295</Paragraphs>
  <Slides>20</Slides>
  <Notes>5</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20</vt:i4>
      </vt:variant>
    </vt:vector>
  </HeadingPairs>
  <TitlesOfParts>
    <vt:vector size="25" baseType="lpstr">
      <vt:lpstr>Arial</vt:lpstr>
      <vt:lpstr>Calibri</vt:lpstr>
      <vt:lpstr>Constantia</vt:lpstr>
      <vt:lpstr>Times New Roman</vt:lpstr>
      <vt:lpstr>Тема Office</vt:lpstr>
      <vt:lpstr>Информационно - познавательная газета о жизни, событиях, буднях и праздниках детского сада. Октябрь 2022</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User</dc:creator>
  <cp:lastModifiedBy>Анастасия Погудо</cp:lastModifiedBy>
  <cp:revision>204</cp:revision>
  <dcterms:created xsi:type="dcterms:W3CDTF">2017-01-11T13:05:23Z</dcterms:created>
  <dcterms:modified xsi:type="dcterms:W3CDTF">2022-10-23T11:47:28Z</dcterms:modified>
</cp:coreProperties>
</file>